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2" r:id="rId3"/>
    <p:sldId id="313" r:id="rId4"/>
    <p:sldId id="257" r:id="rId5"/>
    <p:sldId id="258" r:id="rId6"/>
    <p:sldId id="311" r:id="rId7"/>
    <p:sldId id="259" r:id="rId8"/>
    <p:sldId id="260" r:id="rId9"/>
    <p:sldId id="261" r:id="rId10"/>
    <p:sldId id="262" r:id="rId11"/>
    <p:sldId id="263" r:id="rId12"/>
    <p:sldId id="279" r:id="rId13"/>
    <p:sldId id="280" r:id="rId14"/>
    <p:sldId id="284" r:id="rId15"/>
    <p:sldId id="285" r:id="rId16"/>
    <p:sldId id="286" r:id="rId17"/>
    <p:sldId id="287" r:id="rId18"/>
    <p:sldId id="281" r:id="rId19"/>
    <p:sldId id="282" r:id="rId20"/>
    <p:sldId id="283" r:id="rId21"/>
    <p:sldId id="264" r:id="rId22"/>
    <p:sldId id="265" r:id="rId23"/>
    <p:sldId id="266" r:id="rId24"/>
    <p:sldId id="267" r:id="rId25"/>
    <p:sldId id="268" r:id="rId26"/>
    <p:sldId id="269" r:id="rId27"/>
    <p:sldId id="270" r:id="rId28"/>
    <p:sldId id="271" r:id="rId29"/>
    <p:sldId id="272" r:id="rId30"/>
    <p:sldId id="273" r:id="rId31"/>
    <p:sldId id="288" r:id="rId32"/>
    <p:sldId id="289" r:id="rId33"/>
    <p:sldId id="290" r:id="rId34"/>
    <p:sldId id="291" r:id="rId35"/>
    <p:sldId id="292" r:id="rId36"/>
    <p:sldId id="293" r:id="rId37"/>
    <p:sldId id="294" r:id="rId38"/>
    <p:sldId id="295" r:id="rId39"/>
    <p:sldId id="296" r:id="rId40"/>
    <p:sldId id="297" r:id="rId41"/>
    <p:sldId id="298" r:id="rId42"/>
    <p:sldId id="274" r:id="rId43"/>
    <p:sldId id="275" r:id="rId44"/>
    <p:sldId id="276" r:id="rId45"/>
    <p:sldId id="299" r:id="rId46"/>
    <p:sldId id="300" r:id="rId47"/>
    <p:sldId id="301" r:id="rId48"/>
    <p:sldId id="302" r:id="rId49"/>
    <p:sldId id="303" r:id="rId50"/>
    <p:sldId id="304" r:id="rId51"/>
    <p:sldId id="305" r:id="rId52"/>
    <p:sldId id="306" r:id="rId53"/>
    <p:sldId id="307" r:id="rId54"/>
    <p:sldId id="308" r:id="rId55"/>
    <p:sldId id="309" r:id="rId56"/>
    <p:sldId id="314" r:id="rId57"/>
    <p:sldId id="310" r:id="rId58"/>
    <p:sldId id="320" r:id="rId59"/>
    <p:sldId id="321" r:id="rId60"/>
    <p:sldId id="322" r:id="rId61"/>
    <p:sldId id="323" r:id="rId62"/>
    <p:sldId id="326" r:id="rId63"/>
    <p:sldId id="324" r:id="rId64"/>
    <p:sldId id="325" r:id="rId65"/>
    <p:sldId id="327" r:id="rId66"/>
    <p:sldId id="328" r:id="rId67"/>
    <p:sldId id="329" r:id="rId68"/>
    <p:sldId id="330" r:id="rId69"/>
    <p:sldId id="339" r:id="rId70"/>
    <p:sldId id="336" r:id="rId71"/>
    <p:sldId id="315" r:id="rId72"/>
    <p:sldId id="316" r:id="rId73"/>
    <p:sldId id="344" r:id="rId74"/>
    <p:sldId id="340" r:id="rId75"/>
    <p:sldId id="341" r:id="rId76"/>
    <p:sldId id="342" r:id="rId77"/>
    <p:sldId id="343" r:id="rId78"/>
    <p:sldId id="317" r:id="rId79"/>
    <p:sldId id="318" r:id="rId80"/>
    <p:sldId id="319" r:id="rId81"/>
    <p:sldId id="345" r:id="rId82"/>
    <p:sldId id="346" r:id="rId83"/>
    <p:sldId id="347" r:id="rId84"/>
    <p:sldId id="348" r:id="rId85"/>
    <p:sldId id="349" r:id="rId86"/>
    <p:sldId id="350" r:id="rId87"/>
    <p:sldId id="351" r:id="rId88"/>
    <p:sldId id="352" r:id="rId89"/>
    <p:sldId id="357" r:id="rId9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E0F3C6-08E8-4A4A-8B62-0A026E4B2A94}"/>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D10FBB1-7327-4153-B57F-7B275EDEDA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A6DCA11-380E-4EA3-AF94-035E354F6B24}"/>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5" name="頁尾版面配置區 4">
            <a:extLst>
              <a:ext uri="{FF2B5EF4-FFF2-40B4-BE49-F238E27FC236}">
                <a16:creationId xmlns:a16="http://schemas.microsoft.com/office/drawing/2014/main" id="{D4003D15-1F85-40AB-9503-1C7042432C7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627DAE-7DA8-453A-9026-66FCA478A4AE}"/>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274187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6A4B8D-BBF4-4A9D-B664-A40EB790FD7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8C0F236-A45A-4551-8598-A7C350071FB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ECE6DA3-91E5-475A-BF7E-7830538241D5}"/>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5" name="頁尾版面配置區 4">
            <a:extLst>
              <a:ext uri="{FF2B5EF4-FFF2-40B4-BE49-F238E27FC236}">
                <a16:creationId xmlns:a16="http://schemas.microsoft.com/office/drawing/2014/main" id="{686ACED6-6F86-4207-AF53-155498B0C76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635083C-C098-4F1C-A98F-0EBBFB6218ED}"/>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2071521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DDA5967-50DC-43FF-AEB2-7AA8D50DADB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3051BA06-8021-48D1-8FBC-607C6BAB5FC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437B8E0-9AAC-4DE4-AA84-C73B9C487737}"/>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5" name="頁尾版面配置區 4">
            <a:extLst>
              <a:ext uri="{FF2B5EF4-FFF2-40B4-BE49-F238E27FC236}">
                <a16:creationId xmlns:a16="http://schemas.microsoft.com/office/drawing/2014/main" id="{26869889-3DC7-4216-9D32-327A8270C2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5115539-1BEF-41C9-96BB-CC58D746EBB6}"/>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263585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6E6BBE-DF32-4B1C-9933-7FF8ABC6E65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54664DA-6DB9-4DA9-889E-484B171D8C3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A008A91-ECFD-478E-BBD3-85FBEFAE267A}"/>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5" name="頁尾版面配置區 4">
            <a:extLst>
              <a:ext uri="{FF2B5EF4-FFF2-40B4-BE49-F238E27FC236}">
                <a16:creationId xmlns:a16="http://schemas.microsoft.com/office/drawing/2014/main" id="{90E56FBA-C9A0-44BE-B8D1-B8890A5A822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6547F6-5273-4E96-9C6E-0A935210FD64}"/>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4241953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637E40-A850-465A-AF40-68BC4F3305C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D867357-951B-46D3-8DEC-6589B6830A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0A56A10-35FE-4F9F-B2DC-50DD90C4BB15}"/>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5" name="頁尾版面配置區 4">
            <a:extLst>
              <a:ext uri="{FF2B5EF4-FFF2-40B4-BE49-F238E27FC236}">
                <a16:creationId xmlns:a16="http://schemas.microsoft.com/office/drawing/2014/main" id="{8FF2D385-BCC1-48D7-BABB-717DA57D213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7BDED72-510B-4ED6-A963-6C279643DE98}"/>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4069086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69EB31-C400-4E52-9B59-BD82FEFB6CE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D2077C0-E175-4CBA-8D50-C530B545570E}"/>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9BA5EC4-65DB-4F8B-B111-E1CD6415C16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170D274-EEBA-41C6-8CBF-D67AAB3361B5}"/>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6" name="頁尾版面配置區 5">
            <a:extLst>
              <a:ext uri="{FF2B5EF4-FFF2-40B4-BE49-F238E27FC236}">
                <a16:creationId xmlns:a16="http://schemas.microsoft.com/office/drawing/2014/main" id="{84A1AD5F-EA6C-40A8-9826-5B44BB20EAA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4E0F034-E804-4C9F-A053-EC367ED8A74E}"/>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167756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2474A1-61BD-40E9-A070-F0FFFCEA340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85381B8-5BC3-41C1-8600-DFE50B8EA9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A5D67A5-C7EE-4B40-996A-4866F77696B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D92C0BE-EA50-4EAD-961C-48CCF60235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CD78BDB-6B44-4DB4-8382-D06E9472AAA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2D23877-7179-44F6-9856-6D14424C0520}"/>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8" name="頁尾版面配置區 7">
            <a:extLst>
              <a:ext uri="{FF2B5EF4-FFF2-40B4-BE49-F238E27FC236}">
                <a16:creationId xmlns:a16="http://schemas.microsoft.com/office/drawing/2014/main" id="{E78143BC-B5C2-4DCD-A7F1-B8EA419E9A4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539BF4DF-2CCF-4145-B622-013153297739}"/>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1947992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19DC29-93D1-4F07-8246-5838A59EAB8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571E26B-9B7F-483F-8394-A15F925AC096}"/>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4" name="頁尾版面配置區 3">
            <a:extLst>
              <a:ext uri="{FF2B5EF4-FFF2-40B4-BE49-F238E27FC236}">
                <a16:creationId xmlns:a16="http://schemas.microsoft.com/office/drawing/2014/main" id="{33B260DD-69A7-4E1C-B4CA-408E9FDB11B2}"/>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581E4DD-B832-42EA-A9C6-E0E2B86E3288}"/>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2945697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8AF8D88-114F-4787-A270-45409C4FE468}"/>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3" name="頁尾版面配置區 2">
            <a:extLst>
              <a:ext uri="{FF2B5EF4-FFF2-40B4-BE49-F238E27FC236}">
                <a16:creationId xmlns:a16="http://schemas.microsoft.com/office/drawing/2014/main" id="{0A0B8E33-1E13-4DD2-8D71-24971AEC7B9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7BA18A7-8A45-4286-80E2-81A4BD5A8971}"/>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2544112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70B1DB-0565-432D-9D9C-A50AB5458A3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C220B89-1A31-43A0-9D48-AFA637AEBF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241F3E1-FBD5-42AD-A16F-593F8EFDAD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4F32A4F-B2FE-4DED-AAD0-CB1F2468110B}"/>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6" name="頁尾版面配置區 5">
            <a:extLst>
              <a:ext uri="{FF2B5EF4-FFF2-40B4-BE49-F238E27FC236}">
                <a16:creationId xmlns:a16="http://schemas.microsoft.com/office/drawing/2014/main" id="{AB50664A-22FE-4148-858C-B4E903E08FC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6D4950F-C433-422C-96A0-F46FF17D38BC}"/>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3045738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485E1D-A112-43C4-9A11-621E968C9B8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3CFEC938-3318-427C-BB7E-FBE8200213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A4CEAE2-AF5C-4984-9880-1C2815F197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5E8A7EE-4E54-45E7-805D-480E1CC8CE4E}"/>
              </a:ext>
            </a:extLst>
          </p:cNvPr>
          <p:cNvSpPr>
            <a:spLocks noGrp="1"/>
          </p:cNvSpPr>
          <p:nvPr>
            <p:ph type="dt" sz="half" idx="10"/>
          </p:nvPr>
        </p:nvSpPr>
        <p:spPr/>
        <p:txBody>
          <a:bodyPr/>
          <a:lstStyle/>
          <a:p>
            <a:fld id="{C1A1CCC9-6142-4398-8C5B-5167EC22FEBF}" type="datetimeFigureOut">
              <a:rPr lang="zh-TW" altLang="en-US" smtClean="0"/>
              <a:t>2022/2/19</a:t>
            </a:fld>
            <a:endParaRPr lang="zh-TW" altLang="en-US"/>
          </a:p>
        </p:txBody>
      </p:sp>
      <p:sp>
        <p:nvSpPr>
          <p:cNvPr id="6" name="頁尾版面配置區 5">
            <a:extLst>
              <a:ext uri="{FF2B5EF4-FFF2-40B4-BE49-F238E27FC236}">
                <a16:creationId xmlns:a16="http://schemas.microsoft.com/office/drawing/2014/main" id="{4EE20A96-7712-40AF-AD3F-F825BE437A6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18F243D-7687-4444-9D58-C06D928199FB}"/>
              </a:ext>
            </a:extLst>
          </p:cNvPr>
          <p:cNvSpPr>
            <a:spLocks noGrp="1"/>
          </p:cNvSpPr>
          <p:nvPr>
            <p:ph type="sldNum" sz="quarter" idx="12"/>
          </p:nvPr>
        </p:nvSpPr>
        <p:spPr/>
        <p:txBody>
          <a:body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115177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9C06002-E4B6-44BC-BFA0-BA2B2855D1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3502B38-BE99-4F45-B009-1BED753C7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51F0531-2186-4F7A-BA19-A4B8243FA0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A1CCC9-6142-4398-8C5B-5167EC22FEBF}" type="datetimeFigureOut">
              <a:rPr lang="zh-TW" altLang="en-US" smtClean="0"/>
              <a:t>2022/2/19</a:t>
            </a:fld>
            <a:endParaRPr lang="zh-TW" altLang="en-US"/>
          </a:p>
        </p:txBody>
      </p:sp>
      <p:sp>
        <p:nvSpPr>
          <p:cNvPr id="5" name="頁尾版面配置區 4">
            <a:extLst>
              <a:ext uri="{FF2B5EF4-FFF2-40B4-BE49-F238E27FC236}">
                <a16:creationId xmlns:a16="http://schemas.microsoft.com/office/drawing/2014/main" id="{8F938BD3-9C2B-4CBD-BD14-4E8D3909F9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FA839B4-52BE-45E5-9AD4-B439FCD677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00F78-63B2-413F-9B92-79A58E3F2E76}" type="slidenum">
              <a:rPr lang="zh-TW" altLang="en-US" smtClean="0"/>
              <a:t>‹#›</a:t>
            </a:fld>
            <a:endParaRPr lang="zh-TW" altLang="en-US"/>
          </a:p>
        </p:txBody>
      </p:sp>
    </p:spTree>
    <p:extLst>
      <p:ext uri="{BB962C8B-B14F-4D97-AF65-F5344CB8AC3E}">
        <p14:creationId xmlns:p14="http://schemas.microsoft.com/office/powerpoint/2010/main" val="4153496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DE81B1-4D23-4E48-A19E-2D7FC224EB8F}"/>
              </a:ext>
            </a:extLst>
          </p:cNvPr>
          <p:cNvSpPr>
            <a:spLocks noGrp="1"/>
          </p:cNvSpPr>
          <p:nvPr>
            <p:ph type="ctrTitle"/>
          </p:nvPr>
        </p:nvSpPr>
        <p:spPr/>
        <p:txBody>
          <a:bodyPr/>
          <a:lstStyle/>
          <a:p>
            <a:r>
              <a:rPr lang="en-US" altLang="zh-TW" b="1" dirty="0">
                <a:effectLst>
                  <a:outerShdw blurRad="38100" dist="38100" dir="2700000" algn="tl">
                    <a:srgbClr val="000000">
                      <a:alpha val="43137"/>
                    </a:srgbClr>
                  </a:outerShdw>
                </a:effectLst>
              </a:rPr>
              <a:t>Appendix</a:t>
            </a:r>
            <a:endParaRPr lang="zh-TW" altLang="en-US" b="1" dirty="0">
              <a:effectLst>
                <a:outerShdw blurRad="38100" dist="38100" dir="2700000" algn="tl">
                  <a:srgbClr val="000000">
                    <a:alpha val="43137"/>
                  </a:srgbClr>
                </a:outerShdw>
              </a:effectLst>
            </a:endParaRPr>
          </a:p>
        </p:txBody>
      </p:sp>
      <p:sp>
        <p:nvSpPr>
          <p:cNvPr id="3" name="副標題 2">
            <a:extLst>
              <a:ext uri="{FF2B5EF4-FFF2-40B4-BE49-F238E27FC236}">
                <a16:creationId xmlns:a16="http://schemas.microsoft.com/office/drawing/2014/main" id="{A5AD458A-B7AE-4731-B15C-51E927C61D68}"/>
              </a:ext>
            </a:extLst>
          </p:cNvPr>
          <p:cNvSpPr>
            <a:spLocks noGrp="1"/>
          </p:cNvSpPr>
          <p:nvPr>
            <p:ph type="subTitle" idx="1"/>
          </p:nvPr>
        </p:nvSpPr>
        <p:spPr/>
        <p:txBody>
          <a:bodyPr>
            <a:normAutofit/>
          </a:bodyPr>
          <a:lstStyle/>
          <a:p>
            <a:r>
              <a:rPr lang="en-US" altLang="zh-TW" sz="3200" b="1" dirty="0" err="1">
                <a:solidFill>
                  <a:srgbClr val="0070C0"/>
                </a:solidFill>
                <a:effectLst>
                  <a:outerShdw blurRad="38100" dist="38100" dir="2700000" algn="tl">
                    <a:srgbClr val="000000">
                      <a:alpha val="43137"/>
                    </a:srgbClr>
                  </a:outerShdw>
                </a:effectLst>
              </a:rPr>
              <a:t>Colab</a:t>
            </a:r>
            <a:r>
              <a:rPr lang="zh-TW" altLang="en-US" sz="3200" b="1" dirty="0">
                <a:solidFill>
                  <a:srgbClr val="0070C0"/>
                </a:solidFill>
                <a:effectLst>
                  <a:outerShdw blurRad="38100" dist="38100" dir="2700000" algn="tl">
                    <a:srgbClr val="000000">
                      <a:alpha val="43137"/>
                    </a:srgbClr>
                  </a:outerShdw>
                </a:effectLst>
              </a:rPr>
              <a:t>基本介紹與</a:t>
            </a:r>
            <a:r>
              <a:rPr lang="en-US" altLang="zh-TW" sz="3200" b="1" dirty="0">
                <a:solidFill>
                  <a:srgbClr val="0070C0"/>
                </a:solidFill>
                <a:effectLst>
                  <a:outerShdw blurRad="38100" dist="38100" dir="2700000" algn="tl">
                    <a:srgbClr val="000000">
                      <a:alpha val="43137"/>
                    </a:srgbClr>
                  </a:outerShdw>
                </a:effectLst>
              </a:rPr>
              <a:t>Python</a:t>
            </a:r>
            <a:r>
              <a:rPr lang="zh-TW" altLang="en-US" sz="3200" b="1" dirty="0">
                <a:solidFill>
                  <a:srgbClr val="0070C0"/>
                </a:solidFill>
                <a:effectLst>
                  <a:outerShdw blurRad="38100" dist="38100" dir="2700000" algn="tl">
                    <a:srgbClr val="000000">
                      <a:alpha val="43137"/>
                    </a:srgbClr>
                  </a:outerShdw>
                </a:effectLst>
              </a:rPr>
              <a:t>基本指令</a:t>
            </a:r>
          </a:p>
        </p:txBody>
      </p:sp>
    </p:spTree>
    <p:extLst>
      <p:ext uri="{BB962C8B-B14F-4D97-AF65-F5344CB8AC3E}">
        <p14:creationId xmlns:p14="http://schemas.microsoft.com/office/powerpoint/2010/main" val="23208749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38836D-0E68-4B6B-AF37-824D8E4E9F6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1967536-7FAD-462E-B38A-EE653D152EAF}"/>
              </a:ext>
            </a:extLst>
          </p:cNvPr>
          <p:cNvSpPr>
            <a:spLocks noGrp="1"/>
          </p:cNvSpPr>
          <p:nvPr>
            <p:ph idx="1"/>
          </p:nvPr>
        </p:nvSpPr>
        <p:spPr/>
        <p:txBody>
          <a:bodyPr/>
          <a:lstStyle/>
          <a:p>
            <a:endParaRPr lang="zh-TW" altLang="en-US"/>
          </a:p>
        </p:txBody>
      </p:sp>
      <p:pic>
        <p:nvPicPr>
          <p:cNvPr id="8" name="圖片 7">
            <a:extLst>
              <a:ext uri="{FF2B5EF4-FFF2-40B4-BE49-F238E27FC236}">
                <a16:creationId xmlns:a16="http://schemas.microsoft.com/office/drawing/2014/main" id="{F30C258E-C001-4340-BB59-709AE0643B6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57425" y="257175"/>
            <a:ext cx="6867525" cy="6473825"/>
          </a:xfrm>
          <a:prstGeom prst="rect">
            <a:avLst/>
          </a:prstGeom>
          <a:noFill/>
          <a:ln>
            <a:noFill/>
          </a:ln>
        </p:spPr>
      </p:pic>
      <p:sp>
        <p:nvSpPr>
          <p:cNvPr id="9" name="矩形 8">
            <a:extLst>
              <a:ext uri="{FF2B5EF4-FFF2-40B4-BE49-F238E27FC236}">
                <a16:creationId xmlns:a16="http://schemas.microsoft.com/office/drawing/2014/main" id="{F82C1031-27B3-44E1-A7FA-F485D9DAFC8C}"/>
              </a:ext>
            </a:extLst>
          </p:cNvPr>
          <p:cNvSpPr/>
          <p:nvPr/>
        </p:nvSpPr>
        <p:spPr>
          <a:xfrm>
            <a:off x="7137717" y="4790758"/>
            <a:ext cx="1215708" cy="6670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0" name="矩形 9">
            <a:extLst>
              <a:ext uri="{FF2B5EF4-FFF2-40B4-BE49-F238E27FC236}">
                <a16:creationId xmlns:a16="http://schemas.microsoft.com/office/drawing/2014/main" id="{A7D74CAD-74B8-42FA-9429-C1BB87CECB1F}"/>
              </a:ext>
            </a:extLst>
          </p:cNvPr>
          <p:cNvSpPr/>
          <p:nvPr/>
        </p:nvSpPr>
        <p:spPr>
          <a:xfrm>
            <a:off x="3251516" y="2561908"/>
            <a:ext cx="3111183" cy="6670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8778599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85355C-E639-4185-B2DA-A468352C27B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61E6706-4C07-411B-B1A4-E857177B4D2D}"/>
              </a:ext>
            </a:extLst>
          </p:cNvPr>
          <p:cNvSpPr>
            <a:spLocks noGrp="1"/>
          </p:cNvSpPr>
          <p:nvPr>
            <p:ph idx="1"/>
          </p:nvPr>
        </p:nvSpPr>
        <p:spPr/>
        <p:txBody>
          <a:bodyPr/>
          <a:lstStyle/>
          <a:p>
            <a:endParaRPr lang="zh-TW" altLang="en-US"/>
          </a:p>
        </p:txBody>
      </p:sp>
      <p:pic>
        <p:nvPicPr>
          <p:cNvPr id="4" name="圖片 3" descr="一張含有 文字 的圖片&#10;&#10;自動產生的描述">
            <a:extLst>
              <a:ext uri="{FF2B5EF4-FFF2-40B4-BE49-F238E27FC236}">
                <a16:creationId xmlns:a16="http://schemas.microsoft.com/office/drawing/2014/main" id="{934009FA-F680-411B-9C54-62428601B2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62350" y="1046162"/>
            <a:ext cx="5229225" cy="5811838"/>
          </a:xfrm>
          <a:prstGeom prst="rect">
            <a:avLst/>
          </a:prstGeom>
          <a:noFill/>
          <a:ln>
            <a:noFill/>
          </a:ln>
        </p:spPr>
      </p:pic>
      <p:sp>
        <p:nvSpPr>
          <p:cNvPr id="5" name="矩形 4">
            <a:extLst>
              <a:ext uri="{FF2B5EF4-FFF2-40B4-BE49-F238E27FC236}">
                <a16:creationId xmlns:a16="http://schemas.microsoft.com/office/drawing/2014/main" id="{1F320FAF-297C-45AA-936C-287509525F8D}"/>
              </a:ext>
            </a:extLst>
          </p:cNvPr>
          <p:cNvSpPr/>
          <p:nvPr/>
        </p:nvSpPr>
        <p:spPr>
          <a:xfrm>
            <a:off x="4070666" y="3095466"/>
            <a:ext cx="4197034" cy="9240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ACAF6E7D-5C08-4550-92FE-6BACA5D674C7}"/>
              </a:ext>
            </a:extLst>
          </p:cNvPr>
          <p:cNvSpPr/>
          <p:nvPr/>
        </p:nvSpPr>
        <p:spPr>
          <a:xfrm>
            <a:off x="7232966" y="4562316"/>
            <a:ext cx="1110934" cy="5907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2865763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397D6-363F-470D-89E5-7CF8C2DA610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3DFB4A9-0A78-4CE8-9BAB-2CA3052FD7E6}"/>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D83D5EE3-EB82-41A2-99DE-5EA5893B8DB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337072"/>
            <a:ext cx="8839200" cy="5328444"/>
          </a:xfrm>
          <a:prstGeom prst="rect">
            <a:avLst/>
          </a:prstGeom>
          <a:noFill/>
          <a:ln>
            <a:noFill/>
          </a:ln>
        </p:spPr>
      </p:pic>
      <p:sp>
        <p:nvSpPr>
          <p:cNvPr id="5" name="矩形 4">
            <a:extLst>
              <a:ext uri="{FF2B5EF4-FFF2-40B4-BE49-F238E27FC236}">
                <a16:creationId xmlns:a16="http://schemas.microsoft.com/office/drawing/2014/main" id="{E617708A-8BA9-4D3B-90E6-51AFE18B7E67}"/>
              </a:ext>
            </a:extLst>
          </p:cNvPr>
          <p:cNvSpPr/>
          <p:nvPr/>
        </p:nvSpPr>
        <p:spPr>
          <a:xfrm>
            <a:off x="8366441" y="5105241"/>
            <a:ext cx="1110934" cy="9812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8F815ABB-32BE-495F-9F77-BF5B785FD417}"/>
              </a:ext>
            </a:extLst>
          </p:cNvPr>
          <p:cNvSpPr/>
          <p:nvPr/>
        </p:nvSpPr>
        <p:spPr>
          <a:xfrm>
            <a:off x="9671366" y="1337072"/>
            <a:ext cx="387034" cy="488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7592835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5DEFC-645A-4B0C-AA39-B1B7010772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4356DE9-E303-49A4-BC8E-9B7B9C91C81A}"/>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95C0D94-18AD-4CEB-BDA1-684EC40E5EF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2197" y="781050"/>
            <a:ext cx="9121855" cy="5868670"/>
          </a:xfrm>
          <a:prstGeom prst="rect">
            <a:avLst/>
          </a:prstGeom>
          <a:noFill/>
          <a:ln>
            <a:noFill/>
          </a:ln>
        </p:spPr>
      </p:pic>
      <p:sp>
        <p:nvSpPr>
          <p:cNvPr id="5" name="矩形 4">
            <a:extLst>
              <a:ext uri="{FF2B5EF4-FFF2-40B4-BE49-F238E27FC236}">
                <a16:creationId xmlns:a16="http://schemas.microsoft.com/office/drawing/2014/main" id="{BC11E01D-4AE3-4F6F-9C0F-10EAFBFA86A0}"/>
              </a:ext>
            </a:extLst>
          </p:cNvPr>
          <p:cNvSpPr/>
          <p:nvPr/>
        </p:nvSpPr>
        <p:spPr>
          <a:xfrm>
            <a:off x="1446408" y="4015145"/>
            <a:ext cx="1930480" cy="3906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41665221-44C3-46E6-90BB-44A0FD0E65F2}"/>
              </a:ext>
            </a:extLst>
          </p:cNvPr>
          <p:cNvSpPr/>
          <p:nvPr/>
        </p:nvSpPr>
        <p:spPr>
          <a:xfrm>
            <a:off x="3617396" y="5871925"/>
            <a:ext cx="1930480" cy="3906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橢圓 6">
            <a:extLst>
              <a:ext uri="{FF2B5EF4-FFF2-40B4-BE49-F238E27FC236}">
                <a16:creationId xmlns:a16="http://schemas.microsoft.com/office/drawing/2014/main" id="{30B74472-B26C-41CE-A2C5-8179796AEAF0}"/>
              </a:ext>
            </a:extLst>
          </p:cNvPr>
          <p:cNvSpPr/>
          <p:nvPr/>
        </p:nvSpPr>
        <p:spPr>
          <a:xfrm>
            <a:off x="3617396" y="3910946"/>
            <a:ext cx="1630879" cy="1935738"/>
          </a:xfrm>
          <a:prstGeom prst="ellipse">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橢圓形圖說文字 304">
            <a:extLst>
              <a:ext uri="{FF2B5EF4-FFF2-40B4-BE49-F238E27FC236}">
                <a16:creationId xmlns:a16="http://schemas.microsoft.com/office/drawing/2014/main" id="{A9ADFF6D-F3DD-4760-BE84-CFECC288A55D}"/>
              </a:ext>
            </a:extLst>
          </p:cNvPr>
          <p:cNvSpPr/>
          <p:nvPr/>
        </p:nvSpPr>
        <p:spPr>
          <a:xfrm>
            <a:off x="5802271" y="4074270"/>
            <a:ext cx="3217903" cy="804545"/>
          </a:xfrm>
          <a:prstGeom prst="wedgeEllipseCallout">
            <a:avLst>
              <a:gd name="adj1" fmla="val -65428"/>
              <a:gd name="adj2" fmla="val 4005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剛開始，此處找不到</a:t>
            </a:r>
            <a:r>
              <a:rPr lang="en-US" sz="2000" b="1" kern="10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Colaboratory</a:t>
            </a:r>
            <a:endParaRPr lang="zh-TW" sz="2000" kern="10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9819546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E9140-4401-4593-850E-1E36D4BFB64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DFDAFDE-0808-4EA4-871B-35ED840C4D6F}"/>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D6AE9E90-32C2-4582-B7C6-E06CB7C4270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1625" y="1790700"/>
            <a:ext cx="8621871" cy="4702175"/>
          </a:xfrm>
          <a:prstGeom prst="rect">
            <a:avLst/>
          </a:prstGeom>
          <a:noFill/>
          <a:ln>
            <a:noFill/>
          </a:ln>
        </p:spPr>
      </p:pic>
      <p:sp>
        <p:nvSpPr>
          <p:cNvPr id="5" name="矩形 4">
            <a:extLst>
              <a:ext uri="{FF2B5EF4-FFF2-40B4-BE49-F238E27FC236}">
                <a16:creationId xmlns:a16="http://schemas.microsoft.com/office/drawing/2014/main" id="{83CA858C-D805-4795-905A-F78B1F58FA67}"/>
              </a:ext>
            </a:extLst>
          </p:cNvPr>
          <p:cNvSpPr/>
          <p:nvPr/>
        </p:nvSpPr>
        <p:spPr>
          <a:xfrm>
            <a:off x="5370708" y="2481620"/>
            <a:ext cx="2001642" cy="6425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18260763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E06FE6-DF76-4674-84AA-CF6F16170EF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5A2862E-8E28-4207-B4CE-39DCCF2B5A5C}"/>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B0717AE9-5FB5-41C3-8CC9-92FE35CCC9F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6915" y="1553369"/>
            <a:ext cx="8538210" cy="5142706"/>
          </a:xfrm>
          <a:prstGeom prst="rect">
            <a:avLst/>
          </a:prstGeom>
          <a:noFill/>
          <a:ln>
            <a:noFill/>
          </a:ln>
        </p:spPr>
      </p:pic>
      <p:sp>
        <p:nvSpPr>
          <p:cNvPr id="5" name="矩形 4">
            <a:extLst>
              <a:ext uri="{FF2B5EF4-FFF2-40B4-BE49-F238E27FC236}">
                <a16:creationId xmlns:a16="http://schemas.microsoft.com/office/drawing/2014/main" id="{F16B4BF5-A173-4C97-B36B-80B153825BCD}"/>
              </a:ext>
            </a:extLst>
          </p:cNvPr>
          <p:cNvSpPr/>
          <p:nvPr/>
        </p:nvSpPr>
        <p:spPr>
          <a:xfrm>
            <a:off x="2627508" y="3482142"/>
            <a:ext cx="1792092" cy="15565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橢圓形圖說文字 38">
            <a:extLst>
              <a:ext uri="{FF2B5EF4-FFF2-40B4-BE49-F238E27FC236}">
                <a16:creationId xmlns:a16="http://schemas.microsoft.com/office/drawing/2014/main" id="{3C8B2796-DA18-46D5-95D6-823CC837DE35}"/>
              </a:ext>
            </a:extLst>
          </p:cNvPr>
          <p:cNvSpPr/>
          <p:nvPr/>
        </p:nvSpPr>
        <p:spPr>
          <a:xfrm>
            <a:off x="4961255" y="4281171"/>
            <a:ext cx="3144520" cy="1262379"/>
          </a:xfrm>
          <a:prstGeom prst="wedgeEllipseCallout">
            <a:avLst>
              <a:gd name="adj1" fmla="val -66383"/>
              <a:gd name="adj2" fmla="val -62686"/>
            </a:avLst>
          </a:prstGeom>
          <a:solidFill>
            <a:srgbClr val="990099"/>
          </a:solidFill>
          <a:ln>
            <a:solidFill>
              <a:srgbClr val="9900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b="1" kern="100" dirty="0">
                <a:solidFill>
                  <a:srgbClr val="FFFF00"/>
                </a:solidFill>
                <a:effectLst/>
                <a:latin typeface="Times New Roman" panose="02020603050405020304" pitchFamily="18" charset="0"/>
                <a:ea typeface="標楷體" panose="03000509000000000000" pitchFamily="65" charset="-120"/>
                <a:cs typeface="Times New Roman" panose="02020603050405020304" pitchFamily="18" charset="0"/>
              </a:rPr>
              <a:t>Google</a:t>
            </a:r>
            <a:r>
              <a:rPr lang="zh-TW" sz="2000" b="1" kern="100" dirty="0">
                <a:solidFill>
                  <a:srgbClr val="FFFF00"/>
                </a:solidFill>
                <a:effectLst/>
                <a:latin typeface="Times New Roman" panose="02020603050405020304" pitchFamily="18" charset="0"/>
                <a:ea typeface="標楷體" panose="03000509000000000000" pitchFamily="65" charset="-120"/>
                <a:cs typeface="Times New Roman" panose="02020603050405020304" pitchFamily="18" charset="0"/>
              </a:rPr>
              <a:t>的</a:t>
            </a:r>
            <a:r>
              <a:rPr lang="en-US" sz="2000" b="1" kern="100" dirty="0" err="1">
                <a:solidFill>
                  <a:srgbClr val="FFFF00"/>
                </a:solidFill>
                <a:effectLst/>
                <a:latin typeface="Times New Roman" panose="02020603050405020304" pitchFamily="18" charset="0"/>
                <a:ea typeface="標楷體" panose="03000509000000000000" pitchFamily="65" charset="-120"/>
                <a:cs typeface="Times New Roman" panose="02020603050405020304" pitchFamily="18" charset="0"/>
              </a:rPr>
              <a:t>Colaboratory</a:t>
            </a:r>
            <a:r>
              <a:rPr lang="zh-TW" sz="2000" b="1" kern="100" dirty="0">
                <a:solidFill>
                  <a:srgbClr val="FFFF00"/>
                </a:solidFill>
                <a:effectLst/>
                <a:latin typeface="Times New Roman" panose="02020603050405020304" pitchFamily="18" charset="0"/>
                <a:ea typeface="標楷體" panose="03000509000000000000" pitchFamily="65" charset="-120"/>
                <a:cs typeface="Times New Roman" panose="02020603050405020304" pitchFamily="18" charset="0"/>
              </a:rPr>
              <a:t>圖示</a:t>
            </a:r>
            <a:endParaRPr lang="zh-TW" sz="2000" kern="100" dirty="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9633946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AC717C-FE2E-42C7-A305-B29FA40A4D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64B2BFB-08DB-460F-998A-7670F285F8DF}"/>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B3044A5-09A3-479A-AC5A-063B9DFE2E1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26185" y="1825625"/>
            <a:ext cx="9739630" cy="4513263"/>
          </a:xfrm>
          <a:prstGeom prst="rect">
            <a:avLst/>
          </a:prstGeom>
          <a:noFill/>
          <a:ln>
            <a:noFill/>
          </a:ln>
        </p:spPr>
      </p:pic>
      <p:sp>
        <p:nvSpPr>
          <p:cNvPr id="5" name="矩形 4">
            <a:extLst>
              <a:ext uri="{FF2B5EF4-FFF2-40B4-BE49-F238E27FC236}">
                <a16:creationId xmlns:a16="http://schemas.microsoft.com/office/drawing/2014/main" id="{F1911767-A925-4AF3-9D41-0F0DCAAE0AF2}"/>
              </a:ext>
            </a:extLst>
          </p:cNvPr>
          <p:cNvSpPr/>
          <p:nvPr/>
        </p:nvSpPr>
        <p:spPr>
          <a:xfrm>
            <a:off x="7828158" y="3276977"/>
            <a:ext cx="1792092" cy="7965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9030341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387D82-EBA1-42E2-8A1C-5083AC093B7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A469DDB-717C-45CA-B386-2A376C422C8A}"/>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C6A05E3-5742-4240-B527-7C6AC0CE2F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10740" y="1763713"/>
            <a:ext cx="8176260" cy="4522470"/>
          </a:xfrm>
          <a:prstGeom prst="rect">
            <a:avLst/>
          </a:prstGeom>
          <a:noFill/>
          <a:ln>
            <a:noFill/>
          </a:ln>
        </p:spPr>
      </p:pic>
      <p:sp>
        <p:nvSpPr>
          <p:cNvPr id="5" name="矩形 4">
            <a:extLst>
              <a:ext uri="{FF2B5EF4-FFF2-40B4-BE49-F238E27FC236}">
                <a16:creationId xmlns:a16="http://schemas.microsoft.com/office/drawing/2014/main" id="{F9C03692-F8D6-46D6-A183-E27EDA6D35D9}"/>
              </a:ext>
            </a:extLst>
          </p:cNvPr>
          <p:cNvSpPr/>
          <p:nvPr/>
        </p:nvSpPr>
        <p:spPr>
          <a:xfrm>
            <a:off x="7132833" y="4864536"/>
            <a:ext cx="801492" cy="6980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5587703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63AB11-D4FE-42EE-BBBA-1008FE8E6A3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6A63B29-D30B-4376-AB3F-53A96E349045}"/>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07594648-6380-4687-99C9-61DFBC8B428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38525" y="681037"/>
            <a:ext cx="5324475" cy="5986463"/>
          </a:xfrm>
          <a:prstGeom prst="rect">
            <a:avLst/>
          </a:prstGeom>
          <a:noFill/>
          <a:ln>
            <a:noFill/>
          </a:ln>
        </p:spPr>
      </p:pic>
      <p:sp>
        <p:nvSpPr>
          <p:cNvPr id="5" name="矩形 4">
            <a:extLst>
              <a:ext uri="{FF2B5EF4-FFF2-40B4-BE49-F238E27FC236}">
                <a16:creationId xmlns:a16="http://schemas.microsoft.com/office/drawing/2014/main" id="{17BFEC5B-B6F9-406A-85D2-8A0504ECA8E7}"/>
              </a:ext>
            </a:extLst>
          </p:cNvPr>
          <p:cNvSpPr/>
          <p:nvPr/>
        </p:nvSpPr>
        <p:spPr>
          <a:xfrm>
            <a:off x="3999108" y="2654736"/>
            <a:ext cx="2439792" cy="8885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橢圓形圖說文字 39">
            <a:extLst>
              <a:ext uri="{FF2B5EF4-FFF2-40B4-BE49-F238E27FC236}">
                <a16:creationId xmlns:a16="http://schemas.microsoft.com/office/drawing/2014/main" id="{BCE2E252-6B58-49E2-AEF2-B7052DFC8600}"/>
              </a:ext>
            </a:extLst>
          </p:cNvPr>
          <p:cNvSpPr/>
          <p:nvPr/>
        </p:nvSpPr>
        <p:spPr>
          <a:xfrm>
            <a:off x="7723187" y="3161030"/>
            <a:ext cx="2192338" cy="764540"/>
          </a:xfrm>
          <a:prstGeom prst="wedgeEllipseCallout">
            <a:avLst>
              <a:gd name="adj1" fmla="val -109254"/>
              <a:gd name="adj2" fmla="val -8209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安裝授權的</a:t>
            </a:r>
            <a:r>
              <a:rPr lang="en-US" sz="2000" b="1" kern="10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Google</a:t>
            </a:r>
            <a:r>
              <a:rPr lang="zh-TW" sz="2000" b="1" kern="10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帳號</a:t>
            </a:r>
            <a:endParaRPr lang="zh-TW" sz="2000" kern="10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7152596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A28359-FFD8-431A-9B0B-7812423F23C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7180EE4-4AB6-4604-BF0B-EB2CB165F36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BF147C4E-5F11-4020-9EB9-779B6DABAB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09950" y="914400"/>
            <a:ext cx="5772150" cy="5867400"/>
          </a:xfrm>
          <a:prstGeom prst="rect">
            <a:avLst/>
          </a:prstGeom>
          <a:noFill/>
          <a:ln>
            <a:noFill/>
          </a:ln>
        </p:spPr>
      </p:pic>
      <p:sp>
        <p:nvSpPr>
          <p:cNvPr id="5" name="矩形 4">
            <a:extLst>
              <a:ext uri="{FF2B5EF4-FFF2-40B4-BE49-F238E27FC236}">
                <a16:creationId xmlns:a16="http://schemas.microsoft.com/office/drawing/2014/main" id="{FEDB03CA-EF66-4DA2-9C40-5320D3DB8695}"/>
              </a:ext>
            </a:extLst>
          </p:cNvPr>
          <p:cNvSpPr/>
          <p:nvPr/>
        </p:nvSpPr>
        <p:spPr>
          <a:xfrm>
            <a:off x="7399533" y="5499318"/>
            <a:ext cx="1420617" cy="812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9698372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ABFCCB-AF4B-4CD0-B509-F9E1950DB5D6}"/>
              </a:ext>
            </a:extLst>
          </p:cNvPr>
          <p:cNvSpPr>
            <a:spLocks noGrp="1"/>
          </p:cNvSpPr>
          <p:nvPr>
            <p:ph type="title"/>
          </p:nvPr>
        </p:nvSpPr>
        <p:spPr/>
        <p:txBody>
          <a:bodyPr/>
          <a:lstStyle/>
          <a:p>
            <a:r>
              <a:rPr lang="zh-TW" altLang="en-US" dirty="0"/>
              <a:t>大綱</a:t>
            </a:r>
          </a:p>
        </p:txBody>
      </p:sp>
      <p:sp>
        <p:nvSpPr>
          <p:cNvPr id="3" name="內容版面配置區 2">
            <a:extLst>
              <a:ext uri="{FF2B5EF4-FFF2-40B4-BE49-F238E27FC236}">
                <a16:creationId xmlns:a16="http://schemas.microsoft.com/office/drawing/2014/main" id="{47F9F4EF-87E0-4ECB-B053-3B4BC4D95A7A}"/>
              </a:ext>
            </a:extLst>
          </p:cNvPr>
          <p:cNvSpPr>
            <a:spLocks noGrp="1"/>
          </p:cNvSpPr>
          <p:nvPr>
            <p:ph idx="1"/>
          </p:nvPr>
        </p:nvSpPr>
        <p:spPr/>
        <p:txBody>
          <a:bodyPr/>
          <a:lstStyle/>
          <a:p>
            <a:r>
              <a:rPr lang="zh-TW" altLang="en-US" dirty="0"/>
              <a:t>附錄一</a:t>
            </a:r>
            <a:r>
              <a:rPr lang="zh-CN" altLang="en-US" dirty="0"/>
              <a:t> </a:t>
            </a:r>
            <a:r>
              <a:rPr lang="en-US" altLang="zh-TW" dirty="0" err="1"/>
              <a:t>Colab</a:t>
            </a:r>
            <a:r>
              <a:rPr lang="zh-TW" altLang="en-US" dirty="0"/>
              <a:t>使用介紹</a:t>
            </a:r>
            <a:endParaRPr lang="en-US" altLang="zh-TW" dirty="0"/>
          </a:p>
          <a:p>
            <a:r>
              <a:rPr lang="zh-TW" altLang="en-US" dirty="0"/>
              <a:t>附錄二 </a:t>
            </a:r>
            <a:r>
              <a:rPr lang="en-US" altLang="zh-TW" dirty="0"/>
              <a:t>Python</a:t>
            </a:r>
            <a:r>
              <a:rPr lang="zh-TW" altLang="en-US" dirty="0"/>
              <a:t>基本模組套件引用介紹</a:t>
            </a:r>
            <a:endParaRPr lang="en-US" altLang="zh-TW" dirty="0"/>
          </a:p>
          <a:p>
            <a:r>
              <a:rPr lang="zh-TW" altLang="en-US" dirty="0"/>
              <a:t>附錄三 邏輯運算思維中必知語法：</a:t>
            </a:r>
            <a:r>
              <a:rPr lang="en-US" altLang="zh-TW" dirty="0"/>
              <a:t>if</a:t>
            </a:r>
            <a:r>
              <a:rPr lang="zh-TW" altLang="en-US" dirty="0"/>
              <a:t>假如條件的判斷、</a:t>
            </a:r>
            <a:r>
              <a:rPr lang="en-US" altLang="zh-TW" dirty="0"/>
              <a:t>for</a:t>
            </a:r>
            <a:r>
              <a:rPr lang="zh-TW" altLang="en-US" dirty="0"/>
              <a:t>重複工作的迴圈</a:t>
            </a:r>
          </a:p>
        </p:txBody>
      </p:sp>
    </p:spTree>
    <p:extLst>
      <p:ext uri="{BB962C8B-B14F-4D97-AF65-F5344CB8AC3E}">
        <p14:creationId xmlns:p14="http://schemas.microsoft.com/office/powerpoint/2010/main" val="29025715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0428C3-5B81-4F2D-944A-8917C533940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6F25E43-7481-4469-AE16-FED1D629D3D8}"/>
              </a:ext>
            </a:extLst>
          </p:cNvPr>
          <p:cNvSpPr>
            <a:spLocks noGrp="1"/>
          </p:cNvSpPr>
          <p:nvPr>
            <p:ph idx="1"/>
          </p:nvPr>
        </p:nvSpPr>
        <p:spPr/>
        <p:txBody>
          <a:bodyPr/>
          <a:lstStyle/>
          <a:p>
            <a:endParaRPr lang="zh-TW" altLang="en-US"/>
          </a:p>
        </p:txBody>
      </p:sp>
      <p:pic>
        <p:nvPicPr>
          <p:cNvPr id="4" name="圖片 3" descr="一張含有 文字 的圖片&#10;&#10;自動產生的描述">
            <a:extLst>
              <a:ext uri="{FF2B5EF4-FFF2-40B4-BE49-F238E27FC236}">
                <a16:creationId xmlns:a16="http://schemas.microsoft.com/office/drawing/2014/main" id="{F5D9BF2F-E3FE-4967-A0AD-95DADA3FC9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19425" y="1018380"/>
            <a:ext cx="6343649" cy="5572919"/>
          </a:xfrm>
          <a:prstGeom prst="rect">
            <a:avLst/>
          </a:prstGeom>
          <a:noFill/>
          <a:ln>
            <a:noFill/>
          </a:ln>
        </p:spPr>
      </p:pic>
      <p:sp>
        <p:nvSpPr>
          <p:cNvPr id="5" name="矩形 4">
            <a:extLst>
              <a:ext uri="{FF2B5EF4-FFF2-40B4-BE49-F238E27FC236}">
                <a16:creationId xmlns:a16="http://schemas.microsoft.com/office/drawing/2014/main" id="{60072794-7F2E-412D-8819-F3913078E2C6}"/>
              </a:ext>
            </a:extLst>
          </p:cNvPr>
          <p:cNvSpPr/>
          <p:nvPr/>
        </p:nvSpPr>
        <p:spPr>
          <a:xfrm>
            <a:off x="4342008" y="4384893"/>
            <a:ext cx="1058667" cy="4252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DE5ED6B7-5A80-4208-82A4-8F8D125534DD}"/>
              </a:ext>
            </a:extLst>
          </p:cNvPr>
          <p:cNvSpPr/>
          <p:nvPr/>
        </p:nvSpPr>
        <p:spPr>
          <a:xfrm>
            <a:off x="7562850" y="5086350"/>
            <a:ext cx="1285875" cy="7532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18364998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5F4BB9-329A-4E90-873D-331CE3CF00C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D421A40-B42A-4824-A0AA-3A4ED6801994}"/>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368018A1-45D5-4C82-925A-383F135490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43125" y="1825625"/>
            <a:ext cx="8162925" cy="4832350"/>
          </a:xfrm>
          <a:prstGeom prst="rect">
            <a:avLst/>
          </a:prstGeom>
          <a:noFill/>
          <a:ln>
            <a:noFill/>
          </a:ln>
        </p:spPr>
      </p:pic>
      <p:sp>
        <p:nvSpPr>
          <p:cNvPr id="5" name="矩形 4">
            <a:extLst>
              <a:ext uri="{FF2B5EF4-FFF2-40B4-BE49-F238E27FC236}">
                <a16:creationId xmlns:a16="http://schemas.microsoft.com/office/drawing/2014/main" id="{12DAF4FD-1443-4AF4-BA5B-814991413B33}"/>
              </a:ext>
            </a:extLst>
          </p:cNvPr>
          <p:cNvSpPr/>
          <p:nvPr/>
        </p:nvSpPr>
        <p:spPr>
          <a:xfrm>
            <a:off x="7439026" y="4924426"/>
            <a:ext cx="971550" cy="723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3050922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035ED8-580E-44EF-900C-E16A1C61D9E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915C22C-6F85-4D5B-A5A1-71383B6A363D}"/>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E0CEDA9-BCA8-4CC1-9FF6-421710374C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52676" y="1898650"/>
            <a:ext cx="7734300" cy="4692649"/>
          </a:xfrm>
          <a:prstGeom prst="rect">
            <a:avLst/>
          </a:prstGeom>
          <a:noFill/>
          <a:ln>
            <a:noFill/>
          </a:ln>
        </p:spPr>
      </p:pic>
      <p:sp>
        <p:nvSpPr>
          <p:cNvPr id="5" name="矩形 4">
            <a:extLst>
              <a:ext uri="{FF2B5EF4-FFF2-40B4-BE49-F238E27FC236}">
                <a16:creationId xmlns:a16="http://schemas.microsoft.com/office/drawing/2014/main" id="{A37EBD77-75F9-4F51-83E6-B45848067B26}"/>
              </a:ext>
            </a:extLst>
          </p:cNvPr>
          <p:cNvSpPr/>
          <p:nvPr/>
        </p:nvSpPr>
        <p:spPr>
          <a:xfrm>
            <a:off x="7105650" y="5558631"/>
            <a:ext cx="1266825" cy="618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4216454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EA1398-CAE0-467F-8712-D3888B8E59E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5D6ABCC-AA70-4FED-9B84-81CB5576B40C}"/>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69CD3313-828A-4ADD-9369-97ED3698EEA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543050"/>
            <a:ext cx="7772400" cy="4768849"/>
          </a:xfrm>
          <a:prstGeom prst="rect">
            <a:avLst/>
          </a:prstGeom>
          <a:noFill/>
          <a:ln>
            <a:noFill/>
          </a:ln>
        </p:spPr>
      </p:pic>
      <p:sp>
        <p:nvSpPr>
          <p:cNvPr id="5" name="矩形 4">
            <a:extLst>
              <a:ext uri="{FF2B5EF4-FFF2-40B4-BE49-F238E27FC236}">
                <a16:creationId xmlns:a16="http://schemas.microsoft.com/office/drawing/2014/main" id="{330DF281-AB71-4376-904C-ECCEBC55E1C0}"/>
              </a:ext>
            </a:extLst>
          </p:cNvPr>
          <p:cNvSpPr/>
          <p:nvPr/>
        </p:nvSpPr>
        <p:spPr>
          <a:xfrm>
            <a:off x="7572374" y="3428999"/>
            <a:ext cx="1533525" cy="7143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6554678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445349-4D62-45D5-85C6-03E67B5E072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602A626-E251-4CC3-9DAF-35F368E3A737}"/>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81A946A5-613F-4F52-AF80-33C7B44281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690688"/>
            <a:ext cx="9563100" cy="4719637"/>
          </a:xfrm>
          <a:prstGeom prst="rect">
            <a:avLst/>
          </a:prstGeom>
          <a:noFill/>
          <a:ln>
            <a:noFill/>
          </a:ln>
        </p:spPr>
      </p:pic>
      <p:sp>
        <p:nvSpPr>
          <p:cNvPr id="6" name="矩形 5">
            <a:extLst>
              <a:ext uri="{FF2B5EF4-FFF2-40B4-BE49-F238E27FC236}">
                <a16:creationId xmlns:a16="http://schemas.microsoft.com/office/drawing/2014/main" id="{ECB883C8-944B-4E03-8790-681D4DFCCAA5}"/>
              </a:ext>
            </a:extLst>
          </p:cNvPr>
          <p:cNvSpPr/>
          <p:nvPr/>
        </p:nvSpPr>
        <p:spPr>
          <a:xfrm>
            <a:off x="1085850" y="3002755"/>
            <a:ext cx="1752600" cy="11977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15411496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4FF012-90E0-4E80-941A-FBDF29D69D0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2224A84-AE97-4E64-BE73-ECDB75DDE5A8}"/>
              </a:ext>
            </a:extLst>
          </p:cNvPr>
          <p:cNvSpPr>
            <a:spLocks noGrp="1"/>
          </p:cNvSpPr>
          <p:nvPr>
            <p:ph idx="1"/>
          </p:nvPr>
        </p:nvSpPr>
        <p:spPr/>
        <p:txBody>
          <a:bodyPr/>
          <a:lstStyle/>
          <a:p>
            <a:endParaRPr lang="zh-TW" altLang="en-US"/>
          </a:p>
        </p:txBody>
      </p:sp>
      <p:pic>
        <p:nvPicPr>
          <p:cNvPr id="4" name="圖片 3" descr="一張含有 文字 的圖片&#10;&#10;自動產生的描述">
            <a:extLst>
              <a:ext uri="{FF2B5EF4-FFF2-40B4-BE49-F238E27FC236}">
                <a16:creationId xmlns:a16="http://schemas.microsoft.com/office/drawing/2014/main" id="{A475B860-6A85-4220-95F8-4453A49EE06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3025" y="1323974"/>
            <a:ext cx="9610725" cy="5286375"/>
          </a:xfrm>
          <a:prstGeom prst="rect">
            <a:avLst/>
          </a:prstGeom>
          <a:noFill/>
          <a:ln>
            <a:noFill/>
          </a:ln>
        </p:spPr>
      </p:pic>
      <p:sp>
        <p:nvSpPr>
          <p:cNvPr id="5" name="矩形 4">
            <a:extLst>
              <a:ext uri="{FF2B5EF4-FFF2-40B4-BE49-F238E27FC236}">
                <a16:creationId xmlns:a16="http://schemas.microsoft.com/office/drawing/2014/main" id="{131A32E1-1720-4664-99A9-5EA4C404F6DD}"/>
              </a:ext>
            </a:extLst>
          </p:cNvPr>
          <p:cNvSpPr/>
          <p:nvPr/>
        </p:nvSpPr>
        <p:spPr>
          <a:xfrm>
            <a:off x="1466850" y="4252913"/>
            <a:ext cx="2095500" cy="3952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5D55461D-1016-4321-9706-C19DBA191E28}"/>
              </a:ext>
            </a:extLst>
          </p:cNvPr>
          <p:cNvSpPr/>
          <p:nvPr/>
        </p:nvSpPr>
        <p:spPr>
          <a:xfrm>
            <a:off x="3771900" y="6162674"/>
            <a:ext cx="1790700" cy="4810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14441221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F76FF4-ED65-4918-AAB4-C1FCA28F904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F69E082-AD4D-4D10-8A85-3A84E3AB6E43}"/>
              </a:ext>
            </a:extLst>
          </p:cNvPr>
          <p:cNvSpPr>
            <a:spLocks noGrp="1"/>
          </p:cNvSpPr>
          <p:nvPr>
            <p:ph idx="1"/>
          </p:nvPr>
        </p:nvSpPr>
        <p:spPr/>
        <p:txBody>
          <a:bodyPr/>
          <a:lstStyle/>
          <a:p>
            <a:endParaRPr lang="zh-TW" altLang="en-US"/>
          </a:p>
        </p:txBody>
      </p:sp>
      <p:pic>
        <p:nvPicPr>
          <p:cNvPr id="4" name="圖片 3" descr="一張含有 文字 的圖片&#10;&#10;自動產生的描述">
            <a:extLst>
              <a:ext uri="{FF2B5EF4-FFF2-40B4-BE49-F238E27FC236}">
                <a16:creationId xmlns:a16="http://schemas.microsoft.com/office/drawing/2014/main" id="{F40BA039-6497-4D1F-A589-80918FF2823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2575" y="1400176"/>
            <a:ext cx="9086849" cy="5462587"/>
          </a:xfrm>
          <a:prstGeom prst="rect">
            <a:avLst/>
          </a:prstGeom>
          <a:noFill/>
          <a:ln w="28575">
            <a:solidFill>
              <a:srgbClr val="002060"/>
            </a:solidFill>
          </a:ln>
        </p:spPr>
      </p:pic>
      <p:sp>
        <p:nvSpPr>
          <p:cNvPr id="5" name="矩形 4">
            <a:extLst>
              <a:ext uri="{FF2B5EF4-FFF2-40B4-BE49-F238E27FC236}">
                <a16:creationId xmlns:a16="http://schemas.microsoft.com/office/drawing/2014/main" id="{39217941-688A-49B3-A61B-1346AA5F5B89}"/>
              </a:ext>
            </a:extLst>
          </p:cNvPr>
          <p:cNvSpPr/>
          <p:nvPr/>
        </p:nvSpPr>
        <p:spPr>
          <a:xfrm>
            <a:off x="1933575" y="1395414"/>
            <a:ext cx="1343025" cy="29527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橢圓形圖說文字 355">
            <a:extLst>
              <a:ext uri="{FF2B5EF4-FFF2-40B4-BE49-F238E27FC236}">
                <a16:creationId xmlns:a16="http://schemas.microsoft.com/office/drawing/2014/main" id="{152C4735-09C2-471D-9D35-CBDC4860C774}"/>
              </a:ext>
            </a:extLst>
          </p:cNvPr>
          <p:cNvSpPr/>
          <p:nvPr/>
        </p:nvSpPr>
        <p:spPr>
          <a:xfrm>
            <a:off x="4524691" y="3552825"/>
            <a:ext cx="2952433" cy="1467485"/>
          </a:xfrm>
          <a:prstGeom prst="wedgeEllipseCallout">
            <a:avLst>
              <a:gd name="adj1" fmla="val -27754"/>
              <a:gd name="adj2" fmla="val -3232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3200" b="1" kern="100" dirty="0">
                <a:solidFill>
                  <a:srgbClr val="3333FF"/>
                </a:solidFill>
                <a:effectLst/>
                <a:latin typeface="Times New Roman" panose="02020603050405020304" pitchFamily="18" charset="0"/>
                <a:ea typeface="標楷體" panose="03000509000000000000" pitchFamily="65" charset="-120"/>
                <a:cs typeface="Times New Roman" panose="02020603050405020304" pitchFamily="18" charset="0"/>
              </a:rPr>
              <a:t>這就是</a:t>
            </a:r>
            <a:r>
              <a:rPr lang="en-US" sz="3200" b="1" kern="100" dirty="0">
                <a:solidFill>
                  <a:srgbClr val="3333FF"/>
                </a:solidFill>
                <a:effectLst/>
                <a:latin typeface="Times New Roman" panose="02020603050405020304" pitchFamily="18" charset="0"/>
                <a:ea typeface="標楷體" panose="03000509000000000000" pitchFamily="65" charset="-120"/>
                <a:cs typeface="Times New Roman" panose="02020603050405020304" pitchFamily="18" charset="0"/>
              </a:rPr>
              <a:t>Notebook</a:t>
            </a:r>
            <a:endParaRPr lang="zh-TW" sz="3200" kern="100" dirty="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6094216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A5640-CE9F-4B7E-B06E-FFBDC19A0F7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4F71A4D-41FB-4FD1-B949-CEAD9D053D89}"/>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F380A97B-9F87-46D5-A6F9-4B6890721A1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108200"/>
            <a:ext cx="10848975" cy="3786187"/>
          </a:xfrm>
          <a:prstGeom prst="rect">
            <a:avLst/>
          </a:prstGeom>
          <a:noFill/>
          <a:ln>
            <a:noFill/>
          </a:ln>
        </p:spPr>
      </p:pic>
      <p:sp>
        <p:nvSpPr>
          <p:cNvPr id="5" name="矩形 4">
            <a:extLst>
              <a:ext uri="{FF2B5EF4-FFF2-40B4-BE49-F238E27FC236}">
                <a16:creationId xmlns:a16="http://schemas.microsoft.com/office/drawing/2014/main" id="{7F81771C-A9CE-4EA0-A9BF-B2BE7C907D07}"/>
              </a:ext>
            </a:extLst>
          </p:cNvPr>
          <p:cNvSpPr/>
          <p:nvPr/>
        </p:nvSpPr>
        <p:spPr>
          <a:xfrm>
            <a:off x="1714500" y="2190750"/>
            <a:ext cx="1181099" cy="6095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5919923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6E1A6B-929E-4076-A0FA-8BD2E07BA2C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5967ECA-6E77-4A51-865C-B0EF47CEC76C}"/>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A23BBFF-672F-4417-B84C-F9E13042421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5900" y="1257301"/>
            <a:ext cx="9677400" cy="5600699"/>
          </a:xfrm>
          <a:prstGeom prst="rect">
            <a:avLst/>
          </a:prstGeom>
          <a:noFill/>
          <a:ln>
            <a:noFill/>
          </a:ln>
        </p:spPr>
      </p:pic>
      <p:sp>
        <p:nvSpPr>
          <p:cNvPr id="5" name="矩形 4">
            <a:extLst>
              <a:ext uri="{FF2B5EF4-FFF2-40B4-BE49-F238E27FC236}">
                <a16:creationId xmlns:a16="http://schemas.microsoft.com/office/drawing/2014/main" id="{6839F05F-6554-4EE7-9D0D-9B386E65990A}"/>
              </a:ext>
            </a:extLst>
          </p:cNvPr>
          <p:cNvSpPr/>
          <p:nvPr/>
        </p:nvSpPr>
        <p:spPr>
          <a:xfrm>
            <a:off x="2057399" y="6122193"/>
            <a:ext cx="781049" cy="3952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1CFE0031-6507-49AE-A92C-4624339F2744}"/>
              </a:ext>
            </a:extLst>
          </p:cNvPr>
          <p:cNvSpPr/>
          <p:nvPr/>
        </p:nvSpPr>
        <p:spPr>
          <a:xfrm>
            <a:off x="1962149" y="1527175"/>
            <a:ext cx="485775" cy="482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40982444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96F23F-2411-4267-99F9-40204334362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A68DB79-5F0C-4E4E-A5B5-3907D5680610}"/>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C2AC8D01-BD94-49F0-BBD2-01D12FF84E1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7319" y="2638425"/>
            <a:ext cx="9625012" cy="2880995"/>
          </a:xfrm>
          <a:prstGeom prst="rect">
            <a:avLst/>
          </a:prstGeom>
          <a:noFill/>
          <a:ln>
            <a:noFill/>
          </a:ln>
        </p:spPr>
      </p:pic>
      <p:sp>
        <p:nvSpPr>
          <p:cNvPr id="5" name="橢圓形圖說文字 56">
            <a:extLst>
              <a:ext uri="{FF2B5EF4-FFF2-40B4-BE49-F238E27FC236}">
                <a16:creationId xmlns:a16="http://schemas.microsoft.com/office/drawing/2014/main" id="{7D59FD90-DD3F-4DA1-85FE-DE19DD730BB8}"/>
              </a:ext>
            </a:extLst>
          </p:cNvPr>
          <p:cNvSpPr/>
          <p:nvPr/>
        </p:nvSpPr>
        <p:spPr>
          <a:xfrm>
            <a:off x="6845937" y="3917950"/>
            <a:ext cx="2081530" cy="819150"/>
          </a:xfrm>
          <a:prstGeom prst="wedgeEllipseCallout">
            <a:avLst>
              <a:gd name="adj1" fmla="val -69463"/>
              <a:gd name="adj2" fmla="val 463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程式碼區塊</a:t>
            </a:r>
            <a:endParaRPr lang="zh-TW" sz="2000" kern="100" dirty="0">
              <a:effectLst/>
              <a:ea typeface="新細明體" panose="02020500000000000000" pitchFamily="18" charset="-120"/>
              <a:cs typeface="Times New Roman" panose="02020603050405020304" pitchFamily="18" charset="0"/>
            </a:endParaRPr>
          </a:p>
        </p:txBody>
      </p:sp>
      <p:sp>
        <p:nvSpPr>
          <p:cNvPr id="6" name="橢圓形圖說文字 41">
            <a:extLst>
              <a:ext uri="{FF2B5EF4-FFF2-40B4-BE49-F238E27FC236}">
                <a16:creationId xmlns:a16="http://schemas.microsoft.com/office/drawing/2014/main" id="{3B3F7386-93FD-4C2C-8B98-326A95874738}"/>
              </a:ext>
            </a:extLst>
          </p:cNvPr>
          <p:cNvSpPr/>
          <p:nvPr/>
        </p:nvSpPr>
        <p:spPr>
          <a:xfrm>
            <a:off x="2736850" y="3962400"/>
            <a:ext cx="1568450" cy="730250"/>
          </a:xfrm>
          <a:prstGeom prst="wedgeEllipseCallout">
            <a:avLst>
              <a:gd name="adj1" fmla="val -68322"/>
              <a:gd name="adj2" fmla="val 4753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執行</a:t>
            </a:r>
            <a:endParaRPr lang="zh-TW" sz="2000" kern="100" dirty="0">
              <a:effectLst/>
              <a:ea typeface="新細明體" panose="02020500000000000000" pitchFamily="18" charset="-120"/>
              <a:cs typeface="Times New Roman" panose="02020603050405020304" pitchFamily="18" charset="0"/>
            </a:endParaRPr>
          </a:p>
        </p:txBody>
      </p:sp>
      <p:sp>
        <p:nvSpPr>
          <p:cNvPr id="7" name="矩形 6">
            <a:extLst>
              <a:ext uri="{FF2B5EF4-FFF2-40B4-BE49-F238E27FC236}">
                <a16:creationId xmlns:a16="http://schemas.microsoft.com/office/drawing/2014/main" id="{69F1848F-F21F-42FC-A610-CDFB8A19DBEC}"/>
              </a:ext>
            </a:extLst>
          </p:cNvPr>
          <p:cNvSpPr/>
          <p:nvPr/>
        </p:nvSpPr>
        <p:spPr>
          <a:xfrm>
            <a:off x="1819277" y="4327525"/>
            <a:ext cx="571498" cy="7302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40102072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ABFCCB-AF4B-4CD0-B509-F9E1950DB5D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7F9F4EF-87E0-4ECB-B053-3B4BC4D95A7A}"/>
              </a:ext>
            </a:extLst>
          </p:cNvPr>
          <p:cNvSpPr>
            <a:spLocks noGrp="1"/>
          </p:cNvSpPr>
          <p:nvPr>
            <p:ph idx="1"/>
          </p:nvPr>
        </p:nvSpPr>
        <p:spPr/>
        <p:txBody>
          <a:bodyPr/>
          <a:lstStyle/>
          <a:p>
            <a:r>
              <a:rPr lang="zh-TW" altLang="en-US" b="1" dirty="0">
                <a:solidFill>
                  <a:srgbClr val="7030A0"/>
                </a:solidFill>
                <a:effectLst>
                  <a:outerShdw blurRad="38100" dist="38100" dir="2700000" algn="tl">
                    <a:srgbClr val="000000">
                      <a:alpha val="43137"/>
                    </a:srgbClr>
                  </a:outerShdw>
                </a:effectLst>
              </a:rPr>
              <a:t>附錄一</a:t>
            </a:r>
            <a:r>
              <a:rPr lang="zh-CN" altLang="en-US" b="1" dirty="0">
                <a:solidFill>
                  <a:srgbClr val="7030A0"/>
                </a:solidFill>
                <a:effectLst>
                  <a:outerShdw blurRad="38100" dist="38100" dir="2700000" algn="tl">
                    <a:srgbClr val="000000">
                      <a:alpha val="43137"/>
                    </a:srgbClr>
                  </a:outerShdw>
                </a:effectLst>
              </a:rPr>
              <a:t> </a:t>
            </a:r>
            <a:r>
              <a:rPr lang="en-US" altLang="zh-TW" b="1" dirty="0" err="1">
                <a:solidFill>
                  <a:srgbClr val="7030A0"/>
                </a:solidFill>
                <a:effectLst>
                  <a:outerShdw blurRad="38100" dist="38100" dir="2700000" algn="tl">
                    <a:srgbClr val="000000">
                      <a:alpha val="43137"/>
                    </a:srgbClr>
                  </a:outerShdw>
                </a:effectLst>
              </a:rPr>
              <a:t>Colab</a:t>
            </a:r>
            <a:r>
              <a:rPr lang="zh-TW" altLang="en-US" b="1" dirty="0">
                <a:solidFill>
                  <a:srgbClr val="7030A0"/>
                </a:solidFill>
                <a:effectLst>
                  <a:outerShdw blurRad="38100" dist="38100" dir="2700000" algn="tl">
                    <a:srgbClr val="000000">
                      <a:alpha val="43137"/>
                    </a:srgbClr>
                  </a:outerShdw>
                </a:effectLst>
              </a:rPr>
              <a:t>使用介紹</a:t>
            </a:r>
            <a:endParaRPr lang="en-US" altLang="zh-TW" b="1" dirty="0">
              <a:solidFill>
                <a:srgbClr val="7030A0"/>
              </a:solidFill>
              <a:effectLst>
                <a:outerShdw blurRad="38100" dist="38100" dir="2700000" algn="tl">
                  <a:srgbClr val="000000">
                    <a:alpha val="43137"/>
                  </a:srgbClr>
                </a:outerShdw>
              </a:effectLst>
            </a:endParaRPr>
          </a:p>
          <a:p>
            <a:r>
              <a:rPr lang="zh-TW" altLang="en-US" dirty="0"/>
              <a:t>附錄二 </a:t>
            </a:r>
            <a:r>
              <a:rPr lang="en-US" altLang="zh-TW" dirty="0"/>
              <a:t>Python</a:t>
            </a:r>
            <a:r>
              <a:rPr lang="zh-TW" altLang="en-US" dirty="0"/>
              <a:t>基本模組套件引用介紹</a:t>
            </a:r>
            <a:endParaRPr lang="en-US" altLang="zh-TW" dirty="0"/>
          </a:p>
          <a:p>
            <a:r>
              <a:rPr lang="zh-TW" altLang="en-US" dirty="0"/>
              <a:t>附錄三 邏輯運算思維中必知語法：</a:t>
            </a:r>
            <a:r>
              <a:rPr lang="en-US" altLang="zh-TW" dirty="0"/>
              <a:t>if</a:t>
            </a:r>
            <a:r>
              <a:rPr lang="zh-TW" altLang="en-US" dirty="0"/>
              <a:t>假如條件的判斷、</a:t>
            </a:r>
            <a:r>
              <a:rPr lang="en-US" altLang="zh-TW" dirty="0"/>
              <a:t>for</a:t>
            </a:r>
            <a:r>
              <a:rPr lang="zh-TW" altLang="en-US" dirty="0"/>
              <a:t>重複工作的迴圈</a:t>
            </a:r>
          </a:p>
        </p:txBody>
      </p:sp>
    </p:spTree>
    <p:extLst>
      <p:ext uri="{BB962C8B-B14F-4D97-AF65-F5344CB8AC3E}">
        <p14:creationId xmlns:p14="http://schemas.microsoft.com/office/powerpoint/2010/main" val="16235688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FEE41A-BA42-4CB6-8469-B65C0B91094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27E0752-2DC0-46F7-8A10-DC750FD7FED9}"/>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A5A55A3E-826C-4CBE-9950-F7AE213F5E9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32" y="242979"/>
            <a:ext cx="6234717" cy="1569854"/>
          </a:xfrm>
          <a:prstGeom prst="rect">
            <a:avLst/>
          </a:prstGeom>
          <a:noFill/>
          <a:ln>
            <a:noFill/>
          </a:ln>
        </p:spPr>
      </p:pic>
      <p:pic>
        <p:nvPicPr>
          <p:cNvPr id="5" name="圖片 4">
            <a:extLst>
              <a:ext uri="{FF2B5EF4-FFF2-40B4-BE49-F238E27FC236}">
                <a16:creationId xmlns:a16="http://schemas.microsoft.com/office/drawing/2014/main" id="{3F518672-CE26-435D-BB32-4BD9CE665DB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0250" y="1317023"/>
            <a:ext cx="6236970" cy="1325563"/>
          </a:xfrm>
          <a:prstGeom prst="rect">
            <a:avLst/>
          </a:prstGeom>
          <a:noFill/>
          <a:ln>
            <a:noFill/>
          </a:ln>
        </p:spPr>
      </p:pic>
      <p:pic>
        <p:nvPicPr>
          <p:cNvPr id="6" name="圖片 5">
            <a:extLst>
              <a:ext uri="{FF2B5EF4-FFF2-40B4-BE49-F238E27FC236}">
                <a16:creationId xmlns:a16="http://schemas.microsoft.com/office/drawing/2014/main" id="{15461B9B-073E-4080-A209-5E21C542E06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32" y="2548836"/>
            <a:ext cx="6273022" cy="1335871"/>
          </a:xfrm>
          <a:prstGeom prst="rect">
            <a:avLst/>
          </a:prstGeom>
          <a:noFill/>
          <a:ln>
            <a:noFill/>
          </a:ln>
        </p:spPr>
      </p:pic>
      <p:pic>
        <p:nvPicPr>
          <p:cNvPr id="7" name="圖片 6">
            <a:extLst>
              <a:ext uri="{FF2B5EF4-FFF2-40B4-BE49-F238E27FC236}">
                <a16:creationId xmlns:a16="http://schemas.microsoft.com/office/drawing/2014/main" id="{17E5BB4C-D93D-4BA1-BCC3-EA6E60B1E88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14005" y="3504119"/>
            <a:ext cx="6229459" cy="1286394"/>
          </a:xfrm>
          <a:prstGeom prst="rect">
            <a:avLst/>
          </a:prstGeom>
          <a:noFill/>
          <a:ln>
            <a:noFill/>
          </a:ln>
        </p:spPr>
      </p:pic>
      <p:pic>
        <p:nvPicPr>
          <p:cNvPr id="8" name="圖片 7">
            <a:extLst>
              <a:ext uri="{FF2B5EF4-FFF2-40B4-BE49-F238E27FC236}">
                <a16:creationId xmlns:a16="http://schemas.microsoft.com/office/drawing/2014/main" id="{82B364F9-5F3E-4A23-830A-15022A16B78C}"/>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32" y="4746240"/>
            <a:ext cx="6234717" cy="1352363"/>
          </a:xfrm>
          <a:prstGeom prst="rect">
            <a:avLst/>
          </a:prstGeom>
          <a:noFill/>
          <a:ln>
            <a:noFill/>
          </a:ln>
        </p:spPr>
      </p:pic>
      <p:pic>
        <p:nvPicPr>
          <p:cNvPr id="9" name="圖片 8">
            <a:extLst>
              <a:ext uri="{FF2B5EF4-FFF2-40B4-BE49-F238E27FC236}">
                <a16:creationId xmlns:a16="http://schemas.microsoft.com/office/drawing/2014/main" id="{12274755-34F8-4098-8F5F-12CE61611F3A}"/>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66578" y="5557236"/>
            <a:ext cx="6273022" cy="1335871"/>
          </a:xfrm>
          <a:prstGeom prst="rect">
            <a:avLst/>
          </a:prstGeom>
          <a:noFill/>
          <a:ln>
            <a:noFill/>
          </a:ln>
        </p:spPr>
      </p:pic>
      <p:sp>
        <p:nvSpPr>
          <p:cNvPr id="10" name="矩形 9">
            <a:extLst>
              <a:ext uri="{FF2B5EF4-FFF2-40B4-BE49-F238E27FC236}">
                <a16:creationId xmlns:a16="http://schemas.microsoft.com/office/drawing/2014/main" id="{6472DE25-65BE-4C66-BC0B-9700194EF835}"/>
              </a:ext>
            </a:extLst>
          </p:cNvPr>
          <p:cNvSpPr/>
          <p:nvPr/>
        </p:nvSpPr>
        <p:spPr>
          <a:xfrm>
            <a:off x="4773930" y="656386"/>
            <a:ext cx="779145" cy="4530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1" name="矩形 10">
            <a:extLst>
              <a:ext uri="{FF2B5EF4-FFF2-40B4-BE49-F238E27FC236}">
                <a16:creationId xmlns:a16="http://schemas.microsoft.com/office/drawing/2014/main" id="{B5EB3531-51BD-486A-97FD-71627FAB0A46}"/>
              </a:ext>
            </a:extLst>
          </p:cNvPr>
          <p:cNvSpPr/>
          <p:nvPr/>
        </p:nvSpPr>
        <p:spPr>
          <a:xfrm>
            <a:off x="10574654" y="1703480"/>
            <a:ext cx="779145" cy="4530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2" name="矩形 11">
            <a:extLst>
              <a:ext uri="{FF2B5EF4-FFF2-40B4-BE49-F238E27FC236}">
                <a16:creationId xmlns:a16="http://schemas.microsoft.com/office/drawing/2014/main" id="{AE11A65D-AC48-4EA4-85FC-70B300F0F47C}"/>
              </a:ext>
            </a:extLst>
          </p:cNvPr>
          <p:cNvSpPr/>
          <p:nvPr/>
        </p:nvSpPr>
        <p:spPr>
          <a:xfrm>
            <a:off x="4773930" y="2882068"/>
            <a:ext cx="779145" cy="4530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3" name="矩形 12">
            <a:extLst>
              <a:ext uri="{FF2B5EF4-FFF2-40B4-BE49-F238E27FC236}">
                <a16:creationId xmlns:a16="http://schemas.microsoft.com/office/drawing/2014/main" id="{11E5B0B3-9E02-4F73-A226-5D05AE6A6722}"/>
              </a:ext>
            </a:extLst>
          </p:cNvPr>
          <p:cNvSpPr/>
          <p:nvPr/>
        </p:nvSpPr>
        <p:spPr>
          <a:xfrm>
            <a:off x="10527983" y="3873096"/>
            <a:ext cx="779145" cy="4530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4" name="矩形 13">
            <a:extLst>
              <a:ext uri="{FF2B5EF4-FFF2-40B4-BE49-F238E27FC236}">
                <a16:creationId xmlns:a16="http://schemas.microsoft.com/office/drawing/2014/main" id="{F4F75337-F928-4CAD-A3BF-07EC23C73B15}"/>
              </a:ext>
            </a:extLst>
          </p:cNvPr>
          <p:cNvSpPr/>
          <p:nvPr/>
        </p:nvSpPr>
        <p:spPr>
          <a:xfrm>
            <a:off x="4773930" y="5104141"/>
            <a:ext cx="779145" cy="4530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6" name="矩形 15">
            <a:extLst>
              <a:ext uri="{FF2B5EF4-FFF2-40B4-BE49-F238E27FC236}">
                <a16:creationId xmlns:a16="http://schemas.microsoft.com/office/drawing/2014/main" id="{04B23887-259E-48D7-805E-024FF71629CF}"/>
              </a:ext>
            </a:extLst>
          </p:cNvPr>
          <p:cNvSpPr/>
          <p:nvPr/>
        </p:nvSpPr>
        <p:spPr>
          <a:xfrm>
            <a:off x="10425082" y="5875318"/>
            <a:ext cx="882046" cy="53500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7" name="箭號: 向右 16">
            <a:extLst>
              <a:ext uri="{FF2B5EF4-FFF2-40B4-BE49-F238E27FC236}">
                <a16:creationId xmlns:a16="http://schemas.microsoft.com/office/drawing/2014/main" id="{87AD3EA6-7C7F-472F-A70B-EF699E6758CB}"/>
              </a:ext>
            </a:extLst>
          </p:cNvPr>
          <p:cNvSpPr/>
          <p:nvPr/>
        </p:nvSpPr>
        <p:spPr>
          <a:xfrm rot="725490">
            <a:off x="7155774" y="928758"/>
            <a:ext cx="1242470" cy="38944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E0487451-AE92-41D7-8B0E-30360E5E9745}"/>
              </a:ext>
            </a:extLst>
          </p:cNvPr>
          <p:cNvSpPr/>
          <p:nvPr/>
        </p:nvSpPr>
        <p:spPr>
          <a:xfrm rot="725490">
            <a:off x="7155774" y="3234276"/>
            <a:ext cx="1242470" cy="389447"/>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右 18">
            <a:extLst>
              <a:ext uri="{FF2B5EF4-FFF2-40B4-BE49-F238E27FC236}">
                <a16:creationId xmlns:a16="http://schemas.microsoft.com/office/drawing/2014/main" id="{920EBD56-C2AB-4470-98F7-6BEFC408DE9E}"/>
              </a:ext>
            </a:extLst>
          </p:cNvPr>
          <p:cNvSpPr/>
          <p:nvPr/>
        </p:nvSpPr>
        <p:spPr>
          <a:xfrm rot="725490">
            <a:off x="7155774" y="5229953"/>
            <a:ext cx="1242470" cy="389447"/>
          </a:xfrm>
          <a:prstGeom prst="rightArrow">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右 19">
            <a:extLst>
              <a:ext uri="{FF2B5EF4-FFF2-40B4-BE49-F238E27FC236}">
                <a16:creationId xmlns:a16="http://schemas.microsoft.com/office/drawing/2014/main" id="{89DE2B48-BB46-4A03-95F7-6B840C962DDE}"/>
              </a:ext>
            </a:extLst>
          </p:cNvPr>
          <p:cNvSpPr/>
          <p:nvPr/>
        </p:nvSpPr>
        <p:spPr>
          <a:xfrm rot="9801876">
            <a:off x="7068861" y="2246477"/>
            <a:ext cx="1242470" cy="389447"/>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箭號: 向右 20">
            <a:extLst>
              <a:ext uri="{FF2B5EF4-FFF2-40B4-BE49-F238E27FC236}">
                <a16:creationId xmlns:a16="http://schemas.microsoft.com/office/drawing/2014/main" id="{47F85E61-4489-45CB-9603-858C70E03160}"/>
              </a:ext>
            </a:extLst>
          </p:cNvPr>
          <p:cNvSpPr/>
          <p:nvPr/>
        </p:nvSpPr>
        <p:spPr>
          <a:xfrm rot="9801876">
            <a:off x="7158511" y="4393147"/>
            <a:ext cx="1242470" cy="389447"/>
          </a:xfrm>
          <a:prstGeom prst="rightArrow">
            <a:avLst/>
          </a:prstGeom>
          <a:solidFill>
            <a:srgbClr val="FF66CC"/>
          </a:solidFill>
          <a:ln>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430379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E4E19-4EDE-4B0B-8934-B8A11878DA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25B5303-FF80-4BA4-8C3E-6CD5C59F7A79}"/>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78B68D33-2F95-499E-BD51-B872A85F633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8387" y="1242060"/>
            <a:ext cx="7625096" cy="2200025"/>
          </a:xfrm>
          <a:prstGeom prst="rect">
            <a:avLst/>
          </a:prstGeom>
          <a:noFill/>
          <a:ln>
            <a:noFill/>
          </a:ln>
        </p:spPr>
      </p:pic>
      <p:pic>
        <p:nvPicPr>
          <p:cNvPr id="5" name="圖片 4">
            <a:extLst>
              <a:ext uri="{FF2B5EF4-FFF2-40B4-BE49-F238E27FC236}">
                <a16:creationId xmlns:a16="http://schemas.microsoft.com/office/drawing/2014/main" id="{34976027-EA2E-4731-A45D-E7E3850488C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0312" y="4455160"/>
            <a:ext cx="7634288" cy="2037715"/>
          </a:xfrm>
          <a:prstGeom prst="rect">
            <a:avLst/>
          </a:prstGeom>
          <a:noFill/>
          <a:ln>
            <a:noFill/>
          </a:ln>
        </p:spPr>
      </p:pic>
      <p:sp>
        <p:nvSpPr>
          <p:cNvPr id="6" name="矩形 5">
            <a:extLst>
              <a:ext uri="{FF2B5EF4-FFF2-40B4-BE49-F238E27FC236}">
                <a16:creationId xmlns:a16="http://schemas.microsoft.com/office/drawing/2014/main" id="{40059739-7566-4100-92A9-E58706010B58}"/>
              </a:ext>
            </a:extLst>
          </p:cNvPr>
          <p:cNvSpPr/>
          <p:nvPr/>
        </p:nvSpPr>
        <p:spPr>
          <a:xfrm>
            <a:off x="8288655" y="1888977"/>
            <a:ext cx="912495" cy="4827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506EC350-7262-4390-958B-7EF8FF8DF8E5}"/>
              </a:ext>
            </a:extLst>
          </p:cNvPr>
          <p:cNvSpPr/>
          <p:nvPr/>
        </p:nvSpPr>
        <p:spPr>
          <a:xfrm>
            <a:off x="8288654" y="5123666"/>
            <a:ext cx="988696" cy="5913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箭號: 向右 7">
            <a:extLst>
              <a:ext uri="{FF2B5EF4-FFF2-40B4-BE49-F238E27FC236}">
                <a16:creationId xmlns:a16="http://schemas.microsoft.com/office/drawing/2014/main" id="{4DD33972-B415-4EBE-A8B4-C73F4796F274}"/>
              </a:ext>
            </a:extLst>
          </p:cNvPr>
          <p:cNvSpPr/>
          <p:nvPr/>
        </p:nvSpPr>
        <p:spPr>
          <a:xfrm rot="5400000">
            <a:off x="8123666" y="3372331"/>
            <a:ext cx="1242470" cy="389447"/>
          </a:xfrm>
          <a:prstGeom prst="rightArrow">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340389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D8E065-9208-4151-9301-197DF5EAF5D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46C75BA-B3DE-4510-AA96-DE55D175BD7E}"/>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7E79E6DE-31CC-4E23-9443-3E1766B65B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3373" y="531018"/>
            <a:ext cx="7186613" cy="2914015"/>
          </a:xfrm>
          <a:prstGeom prst="rect">
            <a:avLst/>
          </a:prstGeom>
          <a:noFill/>
          <a:ln>
            <a:noFill/>
          </a:ln>
        </p:spPr>
      </p:pic>
      <p:sp>
        <p:nvSpPr>
          <p:cNvPr id="5" name="矩形 4">
            <a:extLst>
              <a:ext uri="{FF2B5EF4-FFF2-40B4-BE49-F238E27FC236}">
                <a16:creationId xmlns:a16="http://schemas.microsoft.com/office/drawing/2014/main" id="{6A69CA37-F60A-485A-BB08-8D42F3C14940}"/>
              </a:ext>
            </a:extLst>
          </p:cNvPr>
          <p:cNvSpPr/>
          <p:nvPr/>
        </p:nvSpPr>
        <p:spPr>
          <a:xfrm>
            <a:off x="1640205" y="2576831"/>
            <a:ext cx="2465070" cy="5619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pic>
        <p:nvPicPr>
          <p:cNvPr id="6" name="圖片 5">
            <a:extLst>
              <a:ext uri="{FF2B5EF4-FFF2-40B4-BE49-F238E27FC236}">
                <a16:creationId xmlns:a16="http://schemas.microsoft.com/office/drawing/2014/main" id="{F946B12E-575E-4F73-86B9-4D158AACF2A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22043" y="4014788"/>
            <a:ext cx="7186613" cy="2843212"/>
          </a:xfrm>
          <a:prstGeom prst="rect">
            <a:avLst/>
          </a:prstGeom>
          <a:noFill/>
          <a:ln>
            <a:noFill/>
          </a:ln>
        </p:spPr>
      </p:pic>
      <p:sp>
        <p:nvSpPr>
          <p:cNvPr id="7" name="矩形 6">
            <a:extLst>
              <a:ext uri="{FF2B5EF4-FFF2-40B4-BE49-F238E27FC236}">
                <a16:creationId xmlns:a16="http://schemas.microsoft.com/office/drawing/2014/main" id="{640C17C2-423F-4948-AABA-774AEF0D2361}"/>
              </a:ext>
            </a:extLst>
          </p:cNvPr>
          <p:cNvSpPr/>
          <p:nvPr/>
        </p:nvSpPr>
        <p:spPr>
          <a:xfrm>
            <a:off x="1021080" y="2576831"/>
            <a:ext cx="531495" cy="5619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矩形 7">
            <a:extLst>
              <a:ext uri="{FF2B5EF4-FFF2-40B4-BE49-F238E27FC236}">
                <a16:creationId xmlns:a16="http://schemas.microsoft.com/office/drawing/2014/main" id="{96BFD052-D282-4247-AEA8-DC0A986B8692}"/>
              </a:ext>
            </a:extLst>
          </p:cNvPr>
          <p:cNvSpPr/>
          <p:nvPr/>
        </p:nvSpPr>
        <p:spPr>
          <a:xfrm>
            <a:off x="6286500" y="6176488"/>
            <a:ext cx="2122964" cy="4814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9" name="橢圓形圖說文字 449">
            <a:extLst>
              <a:ext uri="{FF2B5EF4-FFF2-40B4-BE49-F238E27FC236}">
                <a16:creationId xmlns:a16="http://schemas.microsoft.com/office/drawing/2014/main" id="{DB23C0F3-E05D-4C35-BE81-1CE338A66E32}"/>
              </a:ext>
            </a:extLst>
          </p:cNvPr>
          <p:cNvSpPr/>
          <p:nvPr/>
        </p:nvSpPr>
        <p:spPr>
          <a:xfrm>
            <a:off x="9395142" y="5436394"/>
            <a:ext cx="2122964" cy="780415"/>
          </a:xfrm>
          <a:prstGeom prst="wedgeEllipseCallout">
            <a:avLst>
              <a:gd name="adj1" fmla="val -96157"/>
              <a:gd name="adj2" fmla="val 75336"/>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執行完</a:t>
            </a:r>
            <a:r>
              <a:rPr lang="en-US" sz="2000" b="1" kern="100" dirty="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Python</a:t>
            </a:r>
            <a:r>
              <a:rPr lang="zh-TW" sz="2000" b="1" kern="100" dirty="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指令</a:t>
            </a:r>
            <a:endParaRPr lang="zh-TW" sz="2000" kern="100" dirty="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255731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24963-2675-425D-8A49-E53E908ED6F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EC473EF-A02C-443F-9080-F07CA96D2091}"/>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E9D7A4EA-A71C-4BA8-BF40-1946EF5D76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825626"/>
            <a:ext cx="9048750" cy="3875088"/>
          </a:xfrm>
          <a:prstGeom prst="rect">
            <a:avLst/>
          </a:prstGeom>
          <a:noFill/>
          <a:ln>
            <a:noFill/>
          </a:ln>
        </p:spPr>
      </p:pic>
      <p:sp>
        <p:nvSpPr>
          <p:cNvPr id="5" name="橢圓形圖說文字 453">
            <a:extLst>
              <a:ext uri="{FF2B5EF4-FFF2-40B4-BE49-F238E27FC236}">
                <a16:creationId xmlns:a16="http://schemas.microsoft.com/office/drawing/2014/main" id="{EFCFD533-0791-4552-86F5-488A368C7CA5}"/>
              </a:ext>
            </a:extLst>
          </p:cNvPr>
          <p:cNvSpPr/>
          <p:nvPr/>
        </p:nvSpPr>
        <p:spPr>
          <a:xfrm>
            <a:off x="4527549" y="3148012"/>
            <a:ext cx="2149475" cy="745490"/>
          </a:xfrm>
          <a:prstGeom prst="wedgeEllipseCallout">
            <a:avLst>
              <a:gd name="adj1" fmla="val -98264"/>
              <a:gd name="adj2" fmla="val -18496"/>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新增程式碼區塊功能</a:t>
            </a:r>
            <a:endParaRPr lang="zh-TW" sz="2000" kern="100" dirty="0">
              <a:effectLst/>
              <a:ea typeface="新細明體" panose="02020500000000000000" pitchFamily="18" charset="-120"/>
              <a:cs typeface="Times New Roman" panose="02020603050405020304" pitchFamily="18" charset="0"/>
            </a:endParaRPr>
          </a:p>
        </p:txBody>
      </p:sp>
      <p:sp>
        <p:nvSpPr>
          <p:cNvPr id="6" name="矩形 5">
            <a:extLst>
              <a:ext uri="{FF2B5EF4-FFF2-40B4-BE49-F238E27FC236}">
                <a16:creationId xmlns:a16="http://schemas.microsoft.com/office/drawing/2014/main" id="{5037824F-6FC9-4B54-B8CD-7FA50EDCDC9E}"/>
              </a:ext>
            </a:extLst>
          </p:cNvPr>
          <p:cNvSpPr/>
          <p:nvPr/>
        </p:nvSpPr>
        <p:spPr>
          <a:xfrm>
            <a:off x="2213292" y="2867025"/>
            <a:ext cx="1215708" cy="6572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FECC42EA-2694-43A9-9937-30443F634417}"/>
              </a:ext>
            </a:extLst>
          </p:cNvPr>
          <p:cNvSpPr/>
          <p:nvPr/>
        </p:nvSpPr>
        <p:spPr>
          <a:xfrm>
            <a:off x="8039100" y="4955224"/>
            <a:ext cx="1219199" cy="7454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橢圓形圖說文字 453">
            <a:extLst>
              <a:ext uri="{FF2B5EF4-FFF2-40B4-BE49-F238E27FC236}">
                <a16:creationId xmlns:a16="http://schemas.microsoft.com/office/drawing/2014/main" id="{D8F9D6E5-3D9D-4549-994F-058DAF00D75F}"/>
              </a:ext>
            </a:extLst>
          </p:cNvPr>
          <p:cNvSpPr/>
          <p:nvPr/>
        </p:nvSpPr>
        <p:spPr>
          <a:xfrm>
            <a:off x="8183561" y="3628549"/>
            <a:ext cx="2149475" cy="745490"/>
          </a:xfrm>
          <a:prstGeom prst="wedgeEllipseCallout">
            <a:avLst>
              <a:gd name="adj1" fmla="val -45088"/>
              <a:gd name="adj2" fmla="val 12332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新增程式碼區塊功能</a:t>
            </a:r>
            <a:endParaRPr lang="zh-TW" sz="2000" kern="100" dirty="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6914202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040095-66EE-4D8C-BCBA-5D5E305C68C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7F916AC-61BD-4D55-8790-62E442CB5C43}"/>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DAC7AA9E-B6F3-499B-BD6B-C629155F551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14501" y="1690688"/>
            <a:ext cx="8424862" cy="5109210"/>
          </a:xfrm>
          <a:prstGeom prst="rect">
            <a:avLst/>
          </a:prstGeom>
          <a:noFill/>
          <a:ln>
            <a:noFill/>
          </a:ln>
        </p:spPr>
      </p:pic>
      <p:sp>
        <p:nvSpPr>
          <p:cNvPr id="5" name="橢圓形圖說文字 470">
            <a:extLst>
              <a:ext uri="{FF2B5EF4-FFF2-40B4-BE49-F238E27FC236}">
                <a16:creationId xmlns:a16="http://schemas.microsoft.com/office/drawing/2014/main" id="{6C7EAB5C-69DD-4B8C-9102-FFD61D9EC178}"/>
              </a:ext>
            </a:extLst>
          </p:cNvPr>
          <p:cNvSpPr/>
          <p:nvPr/>
        </p:nvSpPr>
        <p:spPr>
          <a:xfrm>
            <a:off x="5036820" y="3145155"/>
            <a:ext cx="2487930" cy="780415"/>
          </a:xfrm>
          <a:prstGeom prst="wedgeEllipseCallout">
            <a:avLst>
              <a:gd name="adj1" fmla="val -111433"/>
              <a:gd name="adj2" fmla="val 8315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執行順序編號</a:t>
            </a:r>
            <a:endParaRPr lang="zh-TW" sz="2000" kern="100" dirty="0">
              <a:effectLst/>
              <a:ea typeface="新細明體" panose="02020500000000000000" pitchFamily="18" charset="-120"/>
              <a:cs typeface="Times New Roman" panose="02020603050405020304" pitchFamily="18" charset="0"/>
            </a:endParaRPr>
          </a:p>
        </p:txBody>
      </p:sp>
      <p:sp>
        <p:nvSpPr>
          <p:cNvPr id="6" name="橢圓形圖說文字 457">
            <a:extLst>
              <a:ext uri="{FF2B5EF4-FFF2-40B4-BE49-F238E27FC236}">
                <a16:creationId xmlns:a16="http://schemas.microsoft.com/office/drawing/2014/main" id="{01425CD6-AD73-413B-92A3-A22C25626B43}"/>
              </a:ext>
            </a:extLst>
          </p:cNvPr>
          <p:cNvSpPr/>
          <p:nvPr/>
        </p:nvSpPr>
        <p:spPr>
          <a:xfrm>
            <a:off x="8406288" y="3967956"/>
            <a:ext cx="1802131" cy="780415"/>
          </a:xfrm>
          <a:prstGeom prst="wedgeEllipseCallout">
            <a:avLst>
              <a:gd name="adj1" fmla="val -72238"/>
              <a:gd name="adj2" fmla="val 14221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7030A0"/>
                </a:solidFill>
                <a:effectLst/>
                <a:latin typeface="Times New Roman" panose="02020603050405020304" pitchFamily="18" charset="0"/>
                <a:ea typeface="標楷體" panose="03000509000000000000" pitchFamily="65" charset="-120"/>
                <a:cs typeface="Times New Roman" panose="02020603050405020304" pitchFamily="18" charset="0"/>
              </a:rPr>
              <a:t>第二個程式碼區塊</a:t>
            </a:r>
            <a:endParaRPr lang="zh-TW" sz="2000" kern="100" dirty="0">
              <a:effectLst/>
              <a:ea typeface="新細明體" panose="02020500000000000000" pitchFamily="18" charset="-120"/>
              <a:cs typeface="Times New Roman" panose="02020603050405020304" pitchFamily="18" charset="0"/>
            </a:endParaRPr>
          </a:p>
        </p:txBody>
      </p:sp>
      <p:sp>
        <p:nvSpPr>
          <p:cNvPr id="7" name="矩形 6">
            <a:extLst>
              <a:ext uri="{FF2B5EF4-FFF2-40B4-BE49-F238E27FC236}">
                <a16:creationId xmlns:a16="http://schemas.microsoft.com/office/drawing/2014/main" id="{591E0738-29D6-4B72-A5F6-E4E5B7BCDE15}"/>
              </a:ext>
            </a:extLst>
          </p:cNvPr>
          <p:cNvSpPr/>
          <p:nvPr/>
        </p:nvSpPr>
        <p:spPr>
          <a:xfrm>
            <a:off x="2860992" y="4120356"/>
            <a:ext cx="568008" cy="5183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矩形 7">
            <a:extLst>
              <a:ext uri="{FF2B5EF4-FFF2-40B4-BE49-F238E27FC236}">
                <a16:creationId xmlns:a16="http://schemas.microsoft.com/office/drawing/2014/main" id="{AE5364F6-CB0A-432A-8344-B4C96CDE83AF}"/>
              </a:ext>
            </a:extLst>
          </p:cNvPr>
          <p:cNvSpPr/>
          <p:nvPr/>
        </p:nvSpPr>
        <p:spPr>
          <a:xfrm>
            <a:off x="3429001" y="5505450"/>
            <a:ext cx="6848474" cy="1162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40812741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74DC45-4560-4ADA-AB9B-6E9A59275A0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64E8A60-9639-4106-A82A-7D7953307903}"/>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5A25A86A-1BD0-4227-84C2-D18840CB1F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825625"/>
            <a:ext cx="8261985" cy="4983480"/>
          </a:xfrm>
          <a:prstGeom prst="rect">
            <a:avLst/>
          </a:prstGeom>
          <a:noFill/>
          <a:ln>
            <a:noFill/>
          </a:ln>
        </p:spPr>
      </p:pic>
      <p:sp>
        <p:nvSpPr>
          <p:cNvPr id="5" name="矩形 4">
            <a:extLst>
              <a:ext uri="{FF2B5EF4-FFF2-40B4-BE49-F238E27FC236}">
                <a16:creationId xmlns:a16="http://schemas.microsoft.com/office/drawing/2014/main" id="{B02CF607-3219-4763-AF33-7AB52D896B64}"/>
              </a:ext>
            </a:extLst>
          </p:cNvPr>
          <p:cNvSpPr/>
          <p:nvPr/>
        </p:nvSpPr>
        <p:spPr>
          <a:xfrm>
            <a:off x="3343276" y="5194300"/>
            <a:ext cx="5181599" cy="6445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077949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61F5C7-B0EB-4CE2-9065-6D484719184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E50C6AC-CBC1-4696-9AA9-0719B676E43A}"/>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2857350D-7BE0-4F12-B855-1F4FF4FA052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65300" y="1690688"/>
            <a:ext cx="7331075" cy="4793933"/>
          </a:xfrm>
          <a:prstGeom prst="rect">
            <a:avLst/>
          </a:prstGeom>
          <a:noFill/>
          <a:ln>
            <a:noFill/>
          </a:ln>
        </p:spPr>
      </p:pic>
      <p:sp>
        <p:nvSpPr>
          <p:cNvPr id="6" name="文字方塊 5">
            <a:extLst>
              <a:ext uri="{FF2B5EF4-FFF2-40B4-BE49-F238E27FC236}">
                <a16:creationId xmlns:a16="http://schemas.microsoft.com/office/drawing/2014/main" id="{3CFABA9F-B7D0-48C7-8407-B01DDC4AB8B5}"/>
              </a:ext>
            </a:extLst>
          </p:cNvPr>
          <p:cNvSpPr txBox="1"/>
          <p:nvPr/>
        </p:nvSpPr>
        <p:spPr>
          <a:xfrm>
            <a:off x="9201151" y="5480785"/>
            <a:ext cx="2895599" cy="1138773"/>
          </a:xfrm>
          <a:prstGeom prst="rect">
            <a:avLst/>
          </a:prstGeom>
          <a:solidFill>
            <a:srgbClr val="FFFF00"/>
          </a:solidFill>
        </p:spPr>
        <p:txBody>
          <a:bodyPr wrap="square">
            <a:spAutoFit/>
          </a:bodyPr>
          <a:lstStyle/>
          <a:p>
            <a:r>
              <a:rPr lang="en-US" altLang="zh-TW" sz="4000" b="1" i="1" dirty="0">
                <a:effectLst>
                  <a:outerShdw blurRad="38100" dist="38100" dir="2700000" algn="tl">
                    <a:srgbClr val="000000">
                      <a:alpha val="43137"/>
                    </a:srgbClr>
                  </a:outerShdw>
                </a:effectLst>
                <a:latin typeface="Times New Roman" panose="02020603050405020304" pitchFamily="18" charset="0"/>
                <a:ea typeface="BiauKai"/>
              </a:rPr>
              <a:t>U   bun   </a:t>
            </a:r>
            <a:r>
              <a:rPr lang="en-US" altLang="zh-TW" sz="4000" b="1" i="1" dirty="0" err="1">
                <a:effectLst>
                  <a:outerShdw blurRad="38100" dist="38100" dir="2700000" algn="tl">
                    <a:srgbClr val="000000">
                      <a:alpha val="43137"/>
                    </a:srgbClr>
                  </a:outerShdw>
                </a:effectLst>
                <a:latin typeface="Times New Roman" panose="02020603050405020304" pitchFamily="18" charset="0"/>
                <a:ea typeface="BiauKai"/>
              </a:rPr>
              <a:t>tu</a:t>
            </a:r>
            <a:endParaRPr lang="en-US" altLang="zh-TW" sz="4000" b="1" i="1" dirty="0">
              <a:effectLst>
                <a:outerShdw blurRad="38100" dist="38100" dir="2700000" algn="tl">
                  <a:srgbClr val="000000">
                    <a:alpha val="43137"/>
                  </a:srgbClr>
                </a:outerShdw>
              </a:effectLst>
              <a:latin typeface="Times New Roman" panose="02020603050405020304" pitchFamily="18" charset="0"/>
              <a:ea typeface="BiauKai"/>
            </a:endParaRPr>
          </a:p>
          <a:p>
            <a:r>
              <a:rPr lang="zh-TW" altLang="zh-TW" sz="2800" b="1" i="1" dirty="0">
                <a:solidFill>
                  <a:srgbClr val="00B05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ㄨˇ</a:t>
            </a:r>
            <a:r>
              <a:rPr lang="zh-TW" altLang="zh-TW" sz="2800" b="1" i="1" dirty="0">
                <a:effectLst>
                  <a:outerShdw blurRad="38100" dist="38100" dir="2700000" algn="tl">
                    <a:srgbClr val="000000">
                      <a:alpha val="43137"/>
                    </a:srgbClr>
                  </a:outerShdw>
                </a:effectLst>
                <a:ea typeface="Times New Roman" panose="02020603050405020304" pitchFamily="18" charset="0"/>
              </a:rPr>
              <a:t> </a:t>
            </a:r>
            <a:r>
              <a:rPr lang="zh-TW" altLang="zh-TW" sz="2800" b="1" i="1" dirty="0">
                <a:solidFill>
                  <a:srgbClr val="FF000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ㄅㄨㄥˋ</a:t>
            </a:r>
            <a:r>
              <a:rPr lang="zh-TW" altLang="zh-TW" sz="2800" b="1" i="1" dirty="0">
                <a:effectLst>
                  <a:outerShdw blurRad="38100" dist="38100" dir="2700000" algn="tl">
                    <a:srgbClr val="000000">
                      <a:alpha val="43137"/>
                    </a:srgbClr>
                  </a:outerShdw>
                </a:effectLst>
                <a:ea typeface="Times New Roman" panose="02020603050405020304" pitchFamily="18" charset="0"/>
              </a:rPr>
              <a:t> </a:t>
            </a:r>
            <a:r>
              <a:rPr lang="zh-TW" altLang="zh-TW" sz="2800" b="1" i="1" dirty="0">
                <a:solidFill>
                  <a:srgbClr val="0070C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ㄊㄨ˙</a:t>
            </a:r>
            <a:endParaRPr lang="zh-TW" altLang="en-US" sz="28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977737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49C52-AD74-4C49-8B91-4CDE4BFE5D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94E1081-28F6-41B8-BC83-12746E4659F3}"/>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567EA4C0-AAB3-4607-9EC8-AE7562B1DB3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09700"/>
            <a:ext cx="7648575" cy="5175250"/>
          </a:xfrm>
          <a:prstGeom prst="rect">
            <a:avLst/>
          </a:prstGeom>
          <a:noFill/>
          <a:ln>
            <a:noFill/>
          </a:ln>
        </p:spPr>
      </p:pic>
      <p:sp>
        <p:nvSpPr>
          <p:cNvPr id="5" name="矩形 4">
            <a:extLst>
              <a:ext uri="{FF2B5EF4-FFF2-40B4-BE49-F238E27FC236}">
                <a16:creationId xmlns:a16="http://schemas.microsoft.com/office/drawing/2014/main" id="{745919B1-7A7A-4CA5-8DC2-AFB2BE0F099D}"/>
              </a:ext>
            </a:extLst>
          </p:cNvPr>
          <p:cNvSpPr/>
          <p:nvPr/>
        </p:nvSpPr>
        <p:spPr>
          <a:xfrm>
            <a:off x="3733802" y="5400675"/>
            <a:ext cx="3105148" cy="4476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8CB5F89A-B84E-4E0A-9BCB-6035F9BEE7C1}"/>
              </a:ext>
            </a:extLst>
          </p:cNvPr>
          <p:cNvSpPr/>
          <p:nvPr/>
        </p:nvSpPr>
        <p:spPr>
          <a:xfrm>
            <a:off x="3733802" y="5953125"/>
            <a:ext cx="1724023" cy="4476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橢圓形圖說文字 481">
            <a:extLst>
              <a:ext uri="{FF2B5EF4-FFF2-40B4-BE49-F238E27FC236}">
                <a16:creationId xmlns:a16="http://schemas.microsoft.com/office/drawing/2014/main" id="{5683A608-5F2A-41B2-BA6A-EEE329630FE1}"/>
              </a:ext>
            </a:extLst>
          </p:cNvPr>
          <p:cNvSpPr/>
          <p:nvPr/>
        </p:nvSpPr>
        <p:spPr>
          <a:xfrm>
            <a:off x="8147052" y="4876800"/>
            <a:ext cx="1720847" cy="702945"/>
          </a:xfrm>
          <a:prstGeom prst="wedgeEllipseCallout">
            <a:avLst>
              <a:gd name="adj1" fmla="val -125920"/>
              <a:gd name="adj2" fmla="val 58241"/>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a:solidFill>
                  <a:srgbClr val="3333FF"/>
                </a:solidFill>
                <a:effectLst/>
                <a:ea typeface="標楷體" panose="03000509000000000000" pitchFamily="65" charset="-120"/>
                <a:cs typeface="Times New Roman" panose="02020603050405020304" pitchFamily="18" charset="0"/>
              </a:rPr>
              <a:t>程式區塊</a:t>
            </a:r>
            <a:endParaRPr lang="zh-TW" sz="2000" kern="100">
              <a:effectLst/>
              <a:ea typeface="新細明體" panose="02020500000000000000" pitchFamily="18" charset="-120"/>
              <a:cs typeface="Times New Roman" panose="02020603050405020304" pitchFamily="18" charset="0"/>
            </a:endParaRPr>
          </a:p>
        </p:txBody>
      </p:sp>
      <p:sp>
        <p:nvSpPr>
          <p:cNvPr id="8" name="橢圓形圖說文字 482">
            <a:extLst>
              <a:ext uri="{FF2B5EF4-FFF2-40B4-BE49-F238E27FC236}">
                <a16:creationId xmlns:a16="http://schemas.microsoft.com/office/drawing/2014/main" id="{89025139-88C9-4951-91E3-967EADF552BC}"/>
              </a:ext>
            </a:extLst>
          </p:cNvPr>
          <p:cNvSpPr/>
          <p:nvPr/>
        </p:nvSpPr>
        <p:spPr>
          <a:xfrm>
            <a:off x="6519907" y="5885505"/>
            <a:ext cx="1747793" cy="712359"/>
          </a:xfrm>
          <a:prstGeom prst="wedgeEllipseCallout">
            <a:avLst>
              <a:gd name="adj1" fmla="val -111479"/>
              <a:gd name="adj2" fmla="val -2254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3333FF"/>
                </a:solidFill>
                <a:effectLst/>
                <a:ea typeface="標楷體" panose="03000509000000000000" pitchFamily="65" charset="-120"/>
                <a:cs typeface="Times New Roman" panose="02020603050405020304" pitchFamily="18" charset="0"/>
              </a:rPr>
              <a:t>執行結果</a:t>
            </a:r>
            <a:endParaRPr lang="zh-TW" sz="2000" kern="100" dirty="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6999272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421FA2-1F93-4FCD-B46F-F4679727815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01D7270-1341-44C5-BCE9-6857B25DD959}"/>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7524A300-8196-4670-8A74-E5B210F9A7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19300" y="1733550"/>
            <a:ext cx="7858125" cy="4667250"/>
          </a:xfrm>
          <a:prstGeom prst="rect">
            <a:avLst/>
          </a:prstGeom>
          <a:noFill/>
          <a:ln>
            <a:noFill/>
          </a:ln>
        </p:spPr>
      </p:pic>
      <p:sp>
        <p:nvSpPr>
          <p:cNvPr id="5" name="矩形 4">
            <a:extLst>
              <a:ext uri="{FF2B5EF4-FFF2-40B4-BE49-F238E27FC236}">
                <a16:creationId xmlns:a16="http://schemas.microsoft.com/office/drawing/2014/main" id="{5CB4D3B0-44CA-403D-A0CD-8BFABE6C208D}"/>
              </a:ext>
            </a:extLst>
          </p:cNvPr>
          <p:cNvSpPr/>
          <p:nvPr/>
        </p:nvSpPr>
        <p:spPr>
          <a:xfrm>
            <a:off x="5086350" y="5334000"/>
            <a:ext cx="2257425" cy="4476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9360382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98CC0A-85DA-4119-9A58-EE3B9D62DFF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342F7E4-4E74-4EFB-A2F6-0B710CC0BD1A}"/>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05F6D67F-2DD9-4429-9706-E9DF067D5B4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65125"/>
            <a:ext cx="10591799" cy="6327775"/>
          </a:xfrm>
          <a:prstGeom prst="rect">
            <a:avLst/>
          </a:prstGeom>
          <a:noFill/>
          <a:ln>
            <a:noFill/>
          </a:ln>
        </p:spPr>
      </p:pic>
      <p:sp>
        <p:nvSpPr>
          <p:cNvPr id="5" name="矩形 4">
            <a:extLst>
              <a:ext uri="{FF2B5EF4-FFF2-40B4-BE49-F238E27FC236}">
                <a16:creationId xmlns:a16="http://schemas.microsoft.com/office/drawing/2014/main" id="{68D3CD1D-50D5-4681-A7E9-659DF9A584AA}"/>
              </a:ext>
            </a:extLst>
          </p:cNvPr>
          <p:cNvSpPr/>
          <p:nvPr/>
        </p:nvSpPr>
        <p:spPr>
          <a:xfrm>
            <a:off x="1752602" y="2314578"/>
            <a:ext cx="1095373" cy="439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50ED55B1-9BD2-4C75-8BF0-12DC37CCF239}"/>
              </a:ext>
            </a:extLst>
          </p:cNvPr>
          <p:cNvSpPr/>
          <p:nvPr/>
        </p:nvSpPr>
        <p:spPr>
          <a:xfrm>
            <a:off x="1752602" y="1758952"/>
            <a:ext cx="1781173" cy="439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370D43BA-6823-418F-AD34-3915FC30F8D7}"/>
              </a:ext>
            </a:extLst>
          </p:cNvPr>
          <p:cNvSpPr/>
          <p:nvPr/>
        </p:nvSpPr>
        <p:spPr>
          <a:xfrm>
            <a:off x="1262066" y="1195392"/>
            <a:ext cx="785810" cy="439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矩形 7">
            <a:extLst>
              <a:ext uri="{FF2B5EF4-FFF2-40B4-BE49-F238E27FC236}">
                <a16:creationId xmlns:a16="http://schemas.microsoft.com/office/drawing/2014/main" id="{46545623-3ACB-49B9-90D9-B3E4744743F6}"/>
              </a:ext>
            </a:extLst>
          </p:cNvPr>
          <p:cNvSpPr/>
          <p:nvPr/>
        </p:nvSpPr>
        <p:spPr>
          <a:xfrm>
            <a:off x="8672516" y="1089818"/>
            <a:ext cx="1633534" cy="6008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9" name="矩形 8">
            <a:extLst>
              <a:ext uri="{FF2B5EF4-FFF2-40B4-BE49-F238E27FC236}">
                <a16:creationId xmlns:a16="http://schemas.microsoft.com/office/drawing/2014/main" id="{8D8BF2E6-45FF-4B7A-8292-F90085FC0836}"/>
              </a:ext>
            </a:extLst>
          </p:cNvPr>
          <p:cNvSpPr/>
          <p:nvPr/>
        </p:nvSpPr>
        <p:spPr>
          <a:xfrm>
            <a:off x="9129715" y="4404518"/>
            <a:ext cx="2300283" cy="6008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12" name="橢圓形圖說文字 351">
            <a:extLst>
              <a:ext uri="{FF2B5EF4-FFF2-40B4-BE49-F238E27FC236}">
                <a16:creationId xmlns:a16="http://schemas.microsoft.com/office/drawing/2014/main" id="{E758B617-0238-49EB-B4AB-A1845BAA58E0}"/>
              </a:ext>
            </a:extLst>
          </p:cNvPr>
          <p:cNvSpPr/>
          <p:nvPr/>
        </p:nvSpPr>
        <p:spPr>
          <a:xfrm>
            <a:off x="6326187" y="3780471"/>
            <a:ext cx="2222500" cy="725488"/>
          </a:xfrm>
          <a:prstGeom prst="wedgeEllipseCallout">
            <a:avLst>
              <a:gd name="adj1" fmla="val 75022"/>
              <a:gd name="adj2" fmla="val 5820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a:solidFill>
                  <a:srgbClr val="3333FF"/>
                </a:solidFill>
                <a:effectLst/>
                <a:ea typeface="標楷體" panose="03000509000000000000" pitchFamily="65" charset="-120"/>
                <a:cs typeface="Times New Roman" panose="02020603050405020304" pitchFamily="18" charset="0"/>
              </a:rPr>
              <a:t>常用工具列</a:t>
            </a:r>
            <a:endParaRPr lang="zh-TW" sz="2000" kern="100">
              <a:effectLst/>
              <a:ea typeface="新細明體" panose="02020500000000000000" pitchFamily="18" charset="-120"/>
              <a:cs typeface="Times New Roman" panose="02020603050405020304" pitchFamily="18" charset="0"/>
            </a:endParaRPr>
          </a:p>
        </p:txBody>
      </p:sp>
      <p:sp>
        <p:nvSpPr>
          <p:cNvPr id="13" name="橢圓形圖說文字 356">
            <a:extLst>
              <a:ext uri="{FF2B5EF4-FFF2-40B4-BE49-F238E27FC236}">
                <a16:creationId xmlns:a16="http://schemas.microsoft.com/office/drawing/2014/main" id="{E8374E55-395B-48FB-A66C-2F443739DA5D}"/>
              </a:ext>
            </a:extLst>
          </p:cNvPr>
          <p:cNvSpPr/>
          <p:nvPr/>
        </p:nvSpPr>
        <p:spPr>
          <a:xfrm>
            <a:off x="6338888" y="1898968"/>
            <a:ext cx="2209799" cy="935987"/>
          </a:xfrm>
          <a:prstGeom prst="wedgeEllipseCallout">
            <a:avLst>
              <a:gd name="adj1" fmla="val 54297"/>
              <a:gd name="adj2" fmla="val -8179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a:solidFill>
                  <a:srgbClr val="3333FF"/>
                </a:solidFill>
                <a:effectLst/>
                <a:ea typeface="標楷體" panose="03000509000000000000" pitchFamily="65" charset="-120"/>
                <a:cs typeface="Times New Roman" panose="02020603050405020304" pitchFamily="18" charset="0"/>
              </a:rPr>
              <a:t>雲端虛擬主機資源分配</a:t>
            </a:r>
            <a:endParaRPr lang="zh-TW" sz="2000" kern="100">
              <a:effectLst/>
              <a:ea typeface="新細明體" panose="02020500000000000000" pitchFamily="18" charset="-120"/>
              <a:cs typeface="Times New Roman" panose="02020603050405020304" pitchFamily="18" charset="0"/>
            </a:endParaRPr>
          </a:p>
        </p:txBody>
      </p:sp>
      <p:sp>
        <p:nvSpPr>
          <p:cNvPr id="14" name="橢圓形圖說文字 235">
            <a:extLst>
              <a:ext uri="{FF2B5EF4-FFF2-40B4-BE49-F238E27FC236}">
                <a16:creationId xmlns:a16="http://schemas.microsoft.com/office/drawing/2014/main" id="{B1387127-6FE6-4AE8-91CF-9E13F3174569}"/>
              </a:ext>
            </a:extLst>
          </p:cNvPr>
          <p:cNvSpPr/>
          <p:nvPr/>
        </p:nvSpPr>
        <p:spPr>
          <a:xfrm>
            <a:off x="3873500" y="1298099"/>
            <a:ext cx="2222500" cy="600869"/>
          </a:xfrm>
          <a:prstGeom prst="wedgeEllipseCallout">
            <a:avLst>
              <a:gd name="adj1" fmla="val -65571"/>
              <a:gd name="adj2" fmla="val 49773"/>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3333FF"/>
                </a:solidFill>
                <a:effectLst/>
                <a:ea typeface="標楷體" panose="03000509000000000000" pitchFamily="65" charset="-120"/>
                <a:cs typeface="Times New Roman" panose="02020603050405020304" pitchFamily="18" charset="0"/>
              </a:rPr>
              <a:t>程式碼區塊</a:t>
            </a:r>
            <a:endParaRPr lang="zh-TW" sz="2000" kern="100" dirty="0">
              <a:effectLst/>
              <a:ea typeface="新細明體" panose="02020500000000000000" pitchFamily="18" charset="-120"/>
              <a:cs typeface="Times New Roman" panose="02020603050405020304" pitchFamily="18" charset="0"/>
            </a:endParaRPr>
          </a:p>
        </p:txBody>
      </p:sp>
      <p:sp>
        <p:nvSpPr>
          <p:cNvPr id="15" name="橢圓形圖說文字 341">
            <a:extLst>
              <a:ext uri="{FF2B5EF4-FFF2-40B4-BE49-F238E27FC236}">
                <a16:creationId xmlns:a16="http://schemas.microsoft.com/office/drawing/2014/main" id="{5F70984D-10D2-41D3-AFA7-BBA502FEA874}"/>
              </a:ext>
            </a:extLst>
          </p:cNvPr>
          <p:cNvSpPr/>
          <p:nvPr/>
        </p:nvSpPr>
        <p:spPr>
          <a:xfrm>
            <a:off x="3276282" y="2198691"/>
            <a:ext cx="1981518" cy="605472"/>
          </a:xfrm>
          <a:prstGeom prst="wedgeEllipseCallout">
            <a:avLst>
              <a:gd name="adj1" fmla="val -72897"/>
              <a:gd name="adj2" fmla="val -34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dirty="0">
                <a:solidFill>
                  <a:srgbClr val="3333FF"/>
                </a:solidFill>
                <a:effectLst/>
                <a:ea typeface="標楷體" panose="03000509000000000000" pitchFamily="65" charset="-120"/>
                <a:cs typeface="Times New Roman" panose="02020603050405020304" pitchFamily="18" charset="0"/>
              </a:rPr>
              <a:t>執行結果</a:t>
            </a:r>
            <a:endParaRPr lang="zh-TW" sz="2000" kern="100" dirty="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49847791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055B8-07B8-4D65-89FB-E91F1AA86F6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8D7DD30-5875-40C9-B5A8-25CF724D147A}"/>
              </a:ext>
            </a:extLst>
          </p:cNvPr>
          <p:cNvSpPr>
            <a:spLocks noGrp="1"/>
          </p:cNvSpPr>
          <p:nvPr>
            <p:ph idx="1"/>
          </p:nvPr>
        </p:nvSpPr>
        <p:spPr/>
        <p:txBody>
          <a:bodyPr/>
          <a:lstStyle/>
          <a:p>
            <a:r>
              <a:rPr lang="en-US" altLang="zh-TW" dirty="0"/>
              <a:t>Google </a:t>
            </a:r>
            <a:r>
              <a:rPr lang="en-US" altLang="zh-TW" dirty="0" err="1"/>
              <a:t>Colaboratory</a:t>
            </a:r>
            <a:r>
              <a:rPr lang="zh-TW" altLang="en-US" dirty="0"/>
              <a:t>可以簡稱為</a:t>
            </a:r>
            <a:r>
              <a:rPr lang="en-US" altLang="zh-TW" dirty="0"/>
              <a:t>Google </a:t>
            </a:r>
            <a:r>
              <a:rPr lang="en-US" altLang="zh-TW" dirty="0" err="1"/>
              <a:t>Colab</a:t>
            </a:r>
            <a:r>
              <a:rPr lang="zh-TW" altLang="en-US" dirty="0"/>
              <a:t>或者直接稱呼</a:t>
            </a:r>
            <a:r>
              <a:rPr lang="en-US" altLang="zh-TW" dirty="0" err="1"/>
              <a:t>Colab</a:t>
            </a:r>
            <a:r>
              <a:rPr lang="zh-TW" altLang="en-US" dirty="0"/>
              <a:t>（以下以此稱之）</a:t>
            </a:r>
            <a:endParaRPr lang="en-US" altLang="zh-TW" dirty="0"/>
          </a:p>
          <a:p>
            <a:endParaRPr lang="zh-TW" altLang="en-US" dirty="0"/>
          </a:p>
          <a:p>
            <a:r>
              <a:rPr lang="zh-TW" altLang="en-US" dirty="0"/>
              <a:t>該工具是</a:t>
            </a:r>
            <a:r>
              <a:rPr lang="en-US" altLang="zh-TW" dirty="0"/>
              <a:t>Google</a:t>
            </a:r>
            <a:r>
              <a:rPr lang="zh-TW" altLang="en-US" dirty="0"/>
              <a:t>公司在雲端</a:t>
            </a:r>
            <a:r>
              <a:rPr lang="en-US" altLang="zh-TW" dirty="0"/>
              <a:t>(Cloud)</a:t>
            </a:r>
            <a:r>
              <a:rPr lang="zh-TW" altLang="en-US" dirty="0"/>
              <a:t>環境</a:t>
            </a:r>
            <a:r>
              <a:rPr lang="en-US" altLang="zh-TW" dirty="0"/>
              <a:t>(</a:t>
            </a:r>
            <a:r>
              <a:rPr lang="zh-TW" altLang="en-US" dirty="0"/>
              <a:t>即網際網路</a:t>
            </a:r>
            <a:r>
              <a:rPr lang="en-US" altLang="zh-TW" dirty="0"/>
              <a:t>)</a:t>
            </a:r>
            <a:r>
              <a:rPr lang="zh-TW" altLang="en-US" dirty="0"/>
              <a:t>中可以讓使用者方便編輯與執行程式的工具，剛開始只可以編輯與執行</a:t>
            </a:r>
            <a:r>
              <a:rPr lang="en-US" altLang="zh-TW" dirty="0"/>
              <a:t>Python</a:t>
            </a:r>
            <a:r>
              <a:rPr lang="zh-TW" altLang="en-US" dirty="0"/>
              <a:t>程式指令，目前</a:t>
            </a:r>
            <a:r>
              <a:rPr lang="en-US" altLang="zh-TW" dirty="0"/>
              <a:t>Google</a:t>
            </a:r>
            <a:r>
              <a:rPr lang="zh-TW" altLang="en-US" dirty="0"/>
              <a:t>官方也已經允許使用者在</a:t>
            </a:r>
            <a:r>
              <a:rPr lang="en-US" altLang="zh-TW" dirty="0"/>
              <a:t>Google </a:t>
            </a:r>
            <a:r>
              <a:rPr lang="en-US" altLang="zh-TW" dirty="0" err="1"/>
              <a:t>Colaboratory</a:t>
            </a:r>
            <a:r>
              <a:rPr lang="zh-TW" altLang="en-US" dirty="0"/>
              <a:t>工具上編輯與執行</a:t>
            </a:r>
            <a:r>
              <a:rPr lang="en-US" altLang="zh-TW" dirty="0"/>
              <a:t>R</a:t>
            </a:r>
            <a:r>
              <a:rPr lang="zh-TW" altLang="en-US" dirty="0"/>
              <a:t>程式碼指令。</a:t>
            </a:r>
          </a:p>
          <a:p>
            <a:endParaRPr lang="zh-TW" altLang="en-US" dirty="0"/>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28545706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5AE757-3826-4E05-A7A7-7675F303C13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D7226D7-0152-4F66-9916-F34D9603C5A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41E497FC-473C-4085-8AA2-5B11988028E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438275"/>
            <a:ext cx="10372726" cy="5156200"/>
          </a:xfrm>
          <a:prstGeom prst="rect">
            <a:avLst/>
          </a:prstGeom>
          <a:noFill/>
          <a:ln>
            <a:noFill/>
          </a:ln>
        </p:spPr>
      </p:pic>
      <p:sp>
        <p:nvSpPr>
          <p:cNvPr id="5" name="矩形 4">
            <a:extLst>
              <a:ext uri="{FF2B5EF4-FFF2-40B4-BE49-F238E27FC236}">
                <a16:creationId xmlns:a16="http://schemas.microsoft.com/office/drawing/2014/main" id="{3A184EA5-D8DB-44C2-A09B-46CD377AAD53}"/>
              </a:ext>
            </a:extLst>
          </p:cNvPr>
          <p:cNvSpPr/>
          <p:nvPr/>
        </p:nvSpPr>
        <p:spPr>
          <a:xfrm>
            <a:off x="1743077" y="1690688"/>
            <a:ext cx="504823" cy="4333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5F17C91A-4E2C-4EF5-8434-4E7757257778}"/>
              </a:ext>
            </a:extLst>
          </p:cNvPr>
          <p:cNvSpPr/>
          <p:nvPr/>
        </p:nvSpPr>
        <p:spPr>
          <a:xfrm>
            <a:off x="1947863" y="5727701"/>
            <a:ext cx="1100137" cy="4333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4948046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DF285D-3E2C-4EFB-ADF0-88874038731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08B6F58-D11F-453A-A9A8-B2DDA6F2C88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7BABC525-586E-42BB-B965-A6A71AFE339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9225" y="938212"/>
            <a:ext cx="9315450" cy="5824537"/>
          </a:xfrm>
          <a:prstGeom prst="rect">
            <a:avLst/>
          </a:prstGeom>
          <a:noFill/>
          <a:ln>
            <a:noFill/>
          </a:ln>
        </p:spPr>
      </p:pic>
      <p:sp>
        <p:nvSpPr>
          <p:cNvPr id="5" name="矩形 4">
            <a:extLst>
              <a:ext uri="{FF2B5EF4-FFF2-40B4-BE49-F238E27FC236}">
                <a16:creationId xmlns:a16="http://schemas.microsoft.com/office/drawing/2014/main" id="{9BD02A1F-1758-4F0B-A778-E8B5B9871819}"/>
              </a:ext>
            </a:extLst>
          </p:cNvPr>
          <p:cNvSpPr/>
          <p:nvPr/>
        </p:nvSpPr>
        <p:spPr>
          <a:xfrm>
            <a:off x="4367213" y="2822576"/>
            <a:ext cx="1100137" cy="14446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0F78231B-7485-47DB-B404-31C7866EC0BA}"/>
              </a:ext>
            </a:extLst>
          </p:cNvPr>
          <p:cNvSpPr/>
          <p:nvPr/>
        </p:nvSpPr>
        <p:spPr>
          <a:xfrm>
            <a:off x="7158038" y="5305426"/>
            <a:ext cx="547687" cy="6143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92191109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3A82DE-8AEB-47A7-A0F6-8D213613375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A8CA958-D8CF-4B1E-A99C-A2749BE91DA3}"/>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3FB592DA-768B-4F5A-A86C-B17C589621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34406" y="1181100"/>
            <a:ext cx="7481094" cy="5311775"/>
          </a:xfrm>
          <a:prstGeom prst="rect">
            <a:avLst/>
          </a:prstGeom>
          <a:noFill/>
          <a:ln>
            <a:noFill/>
          </a:ln>
        </p:spPr>
      </p:pic>
      <p:sp>
        <p:nvSpPr>
          <p:cNvPr id="5" name="橢圓形圖說文字 362">
            <a:extLst>
              <a:ext uri="{FF2B5EF4-FFF2-40B4-BE49-F238E27FC236}">
                <a16:creationId xmlns:a16="http://schemas.microsoft.com/office/drawing/2014/main" id="{E685EE84-53C6-4B87-A631-19911F7F684F}"/>
              </a:ext>
            </a:extLst>
          </p:cNvPr>
          <p:cNvSpPr/>
          <p:nvPr/>
        </p:nvSpPr>
        <p:spPr>
          <a:xfrm>
            <a:off x="8612505" y="3254693"/>
            <a:ext cx="2205990" cy="1291907"/>
          </a:xfrm>
          <a:prstGeom prst="wedgeEllipseCallout">
            <a:avLst>
              <a:gd name="adj1" fmla="val -49517"/>
              <a:gd name="adj2" fmla="val 79473"/>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a:solidFill>
                  <a:srgbClr val="3333FF"/>
                </a:solidFill>
                <a:effectLst/>
                <a:ea typeface="標楷體" panose="03000509000000000000" pitchFamily="65" charset="-120"/>
                <a:cs typeface="Times New Roman" panose="02020603050405020304" pitchFamily="18" charset="0"/>
              </a:rPr>
              <a:t>可以使用的內核清單</a:t>
            </a:r>
            <a:endParaRPr lang="zh-TW" sz="2000" kern="100">
              <a:effectLst/>
              <a:ea typeface="新細明體" panose="02020500000000000000" pitchFamily="18" charset="-120"/>
              <a:cs typeface="Times New Roman" panose="02020603050405020304" pitchFamily="18" charset="0"/>
            </a:endParaRPr>
          </a:p>
        </p:txBody>
      </p:sp>
      <p:sp>
        <p:nvSpPr>
          <p:cNvPr id="6" name="矩形 5">
            <a:extLst>
              <a:ext uri="{FF2B5EF4-FFF2-40B4-BE49-F238E27FC236}">
                <a16:creationId xmlns:a16="http://schemas.microsoft.com/office/drawing/2014/main" id="{1DE5FFE0-1885-469F-B3C1-8676C5597C24}"/>
              </a:ext>
            </a:extLst>
          </p:cNvPr>
          <p:cNvSpPr/>
          <p:nvPr/>
        </p:nvSpPr>
        <p:spPr>
          <a:xfrm>
            <a:off x="3576638" y="4954588"/>
            <a:ext cx="5957887" cy="14446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756200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F0E8F5-8CFF-4DBE-AA15-524C3228665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4EE04E2-2F75-4CA0-BCFD-A74796E4A0DE}"/>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291E1C9-060D-4C49-876E-0CAC1898D9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24050" y="1228725"/>
            <a:ext cx="8126730" cy="5349081"/>
          </a:xfrm>
          <a:prstGeom prst="rect">
            <a:avLst/>
          </a:prstGeom>
          <a:noFill/>
          <a:ln>
            <a:noFill/>
          </a:ln>
        </p:spPr>
      </p:pic>
      <p:sp>
        <p:nvSpPr>
          <p:cNvPr id="5" name="矩形 4">
            <a:extLst>
              <a:ext uri="{FF2B5EF4-FFF2-40B4-BE49-F238E27FC236}">
                <a16:creationId xmlns:a16="http://schemas.microsoft.com/office/drawing/2014/main" id="{72760CD3-FF95-436B-8897-5496E691F69A}"/>
              </a:ext>
            </a:extLst>
          </p:cNvPr>
          <p:cNvSpPr/>
          <p:nvPr/>
        </p:nvSpPr>
        <p:spPr>
          <a:xfrm>
            <a:off x="3319464" y="5886449"/>
            <a:ext cx="1719262" cy="6064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橢圓形圖說文字 344">
            <a:extLst>
              <a:ext uri="{FF2B5EF4-FFF2-40B4-BE49-F238E27FC236}">
                <a16:creationId xmlns:a16="http://schemas.microsoft.com/office/drawing/2014/main" id="{E5C349E8-AD47-4C1E-819C-5FD223AC65DC}"/>
              </a:ext>
            </a:extLst>
          </p:cNvPr>
          <p:cNvSpPr/>
          <p:nvPr/>
        </p:nvSpPr>
        <p:spPr>
          <a:xfrm>
            <a:off x="5694998" y="5002371"/>
            <a:ext cx="2916555" cy="1253807"/>
          </a:xfrm>
          <a:prstGeom prst="wedgeEllipseCallout">
            <a:avLst>
              <a:gd name="adj1" fmla="val -71023"/>
              <a:gd name="adj2" fmla="val 3230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000" b="1" kern="100" dirty="0">
                <a:solidFill>
                  <a:srgbClr val="3333FF"/>
                </a:solidFill>
                <a:effectLst/>
                <a:latin typeface="標楷體" panose="03000509000000000000" pitchFamily="65" charset="-120"/>
                <a:ea typeface="新細明體" panose="02020500000000000000" pitchFamily="18" charset="-120"/>
                <a:cs typeface="Times New Roman" panose="02020603050405020304" pitchFamily="18" charset="0"/>
              </a:rPr>
              <a:t>Python 3.7.12</a:t>
            </a:r>
            <a:endParaRPr lang="zh-TW" sz="2000" kern="100" dirty="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8690256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E82280-C5F6-4782-8009-55F90C1775E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027DF87-5BCB-4E04-99BF-CAE97AA5B99C}"/>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57E04807-67E1-428D-B574-2ACEC164AC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38224" y="1095376"/>
            <a:ext cx="10429875" cy="5549106"/>
          </a:xfrm>
          <a:prstGeom prst="rect">
            <a:avLst/>
          </a:prstGeom>
          <a:noFill/>
          <a:ln>
            <a:noFill/>
          </a:ln>
        </p:spPr>
      </p:pic>
      <p:sp>
        <p:nvSpPr>
          <p:cNvPr id="5" name="矩形 4">
            <a:extLst>
              <a:ext uri="{FF2B5EF4-FFF2-40B4-BE49-F238E27FC236}">
                <a16:creationId xmlns:a16="http://schemas.microsoft.com/office/drawing/2014/main" id="{842FC364-545E-46B8-84B4-A2B7AA39B695}"/>
              </a:ext>
            </a:extLst>
          </p:cNvPr>
          <p:cNvSpPr/>
          <p:nvPr/>
        </p:nvSpPr>
        <p:spPr>
          <a:xfrm>
            <a:off x="5176839" y="5873751"/>
            <a:ext cx="252411" cy="438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1351C275-6F22-4060-9E4C-C8006B589BE0}"/>
              </a:ext>
            </a:extLst>
          </p:cNvPr>
          <p:cNvSpPr/>
          <p:nvPr/>
        </p:nvSpPr>
        <p:spPr>
          <a:xfrm>
            <a:off x="6224586" y="5873751"/>
            <a:ext cx="252411" cy="438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C5E0A7F7-3D6A-45C6-8B16-1FCEB6CDFB77}"/>
              </a:ext>
            </a:extLst>
          </p:cNvPr>
          <p:cNvSpPr/>
          <p:nvPr/>
        </p:nvSpPr>
        <p:spPr>
          <a:xfrm>
            <a:off x="7272334" y="5806282"/>
            <a:ext cx="328614" cy="5056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0830743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A0824E-41D2-43A6-B676-DAD67C07C82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92C3D54-6965-420A-8DD9-9318719A6A5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5D94DAF3-BAF3-4610-94B4-F90FBEA46C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23925" y="1428751"/>
            <a:ext cx="10201275" cy="5305424"/>
          </a:xfrm>
          <a:prstGeom prst="rect">
            <a:avLst/>
          </a:prstGeom>
          <a:noFill/>
          <a:ln>
            <a:noFill/>
          </a:ln>
        </p:spPr>
      </p:pic>
      <p:sp>
        <p:nvSpPr>
          <p:cNvPr id="5" name="矩形 4">
            <a:extLst>
              <a:ext uri="{FF2B5EF4-FFF2-40B4-BE49-F238E27FC236}">
                <a16:creationId xmlns:a16="http://schemas.microsoft.com/office/drawing/2014/main" id="{B55E63B5-73CE-48F1-9B32-41B4F20DC26E}"/>
              </a:ext>
            </a:extLst>
          </p:cNvPr>
          <p:cNvSpPr/>
          <p:nvPr/>
        </p:nvSpPr>
        <p:spPr>
          <a:xfrm>
            <a:off x="2219326" y="5248275"/>
            <a:ext cx="1904999" cy="5016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199CCBEA-6478-4DCD-925D-506D7CA17B36}"/>
              </a:ext>
            </a:extLst>
          </p:cNvPr>
          <p:cNvSpPr/>
          <p:nvPr/>
        </p:nvSpPr>
        <p:spPr>
          <a:xfrm>
            <a:off x="923926" y="5749926"/>
            <a:ext cx="476250" cy="5016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13462226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939728-D780-4869-A74D-E211E03C23B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FEC1680-C171-4F6B-9F38-629B479F7390}"/>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84D9C98-536D-4F9C-990D-CA2A2A8B062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681037"/>
            <a:ext cx="10696575" cy="5978525"/>
          </a:xfrm>
          <a:prstGeom prst="rect">
            <a:avLst/>
          </a:prstGeom>
          <a:noFill/>
          <a:ln>
            <a:noFill/>
          </a:ln>
        </p:spPr>
      </p:pic>
      <p:sp>
        <p:nvSpPr>
          <p:cNvPr id="5" name="矩形 4">
            <a:extLst>
              <a:ext uri="{FF2B5EF4-FFF2-40B4-BE49-F238E27FC236}">
                <a16:creationId xmlns:a16="http://schemas.microsoft.com/office/drawing/2014/main" id="{2AC66057-F4B8-4394-B370-A6364F45B606}"/>
              </a:ext>
            </a:extLst>
          </p:cNvPr>
          <p:cNvSpPr/>
          <p:nvPr/>
        </p:nvSpPr>
        <p:spPr>
          <a:xfrm>
            <a:off x="1123951" y="2847976"/>
            <a:ext cx="1904999" cy="4381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6285392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7A99B5-20B4-4130-92D5-2A20E3E393C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D543AA2-2C4B-4E0B-8798-241049DC3549}"/>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5A646010-9540-48B2-B146-E2865AEABA8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375" y="1143001"/>
            <a:ext cx="9848850" cy="5506244"/>
          </a:xfrm>
          <a:prstGeom prst="rect">
            <a:avLst/>
          </a:prstGeom>
          <a:noFill/>
          <a:ln>
            <a:noFill/>
          </a:ln>
        </p:spPr>
      </p:pic>
      <p:sp>
        <p:nvSpPr>
          <p:cNvPr id="5" name="矩形 4">
            <a:extLst>
              <a:ext uri="{FF2B5EF4-FFF2-40B4-BE49-F238E27FC236}">
                <a16:creationId xmlns:a16="http://schemas.microsoft.com/office/drawing/2014/main" id="{E546F53B-5158-4613-8023-4DA5F8E6ACBE}"/>
              </a:ext>
            </a:extLst>
          </p:cNvPr>
          <p:cNvSpPr/>
          <p:nvPr/>
        </p:nvSpPr>
        <p:spPr>
          <a:xfrm>
            <a:off x="1752601" y="3457972"/>
            <a:ext cx="2028824" cy="17998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AD39604E-AE8C-4420-998F-9C74BB9B7B88}"/>
              </a:ext>
            </a:extLst>
          </p:cNvPr>
          <p:cNvSpPr/>
          <p:nvPr/>
        </p:nvSpPr>
        <p:spPr>
          <a:xfrm>
            <a:off x="1409701" y="3191273"/>
            <a:ext cx="228599" cy="2667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4088445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58BF18-71CA-4C0A-83D3-73718F2A35E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71D8387-16A0-4B10-8DC5-A5CCCE4C124C}"/>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F0C14C8-14CF-4FE1-B05B-A2B8FB5B1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6275" y="1311276"/>
            <a:ext cx="10839450" cy="5181599"/>
          </a:xfrm>
          <a:prstGeom prst="rect">
            <a:avLst/>
          </a:prstGeom>
          <a:noFill/>
          <a:ln>
            <a:noFill/>
          </a:ln>
        </p:spPr>
      </p:pic>
      <p:sp>
        <p:nvSpPr>
          <p:cNvPr id="5" name="矩形 4">
            <a:extLst>
              <a:ext uri="{FF2B5EF4-FFF2-40B4-BE49-F238E27FC236}">
                <a16:creationId xmlns:a16="http://schemas.microsoft.com/office/drawing/2014/main" id="{02DED84E-85EB-4983-9F58-BB5BE1B98B66}"/>
              </a:ext>
            </a:extLst>
          </p:cNvPr>
          <p:cNvSpPr/>
          <p:nvPr/>
        </p:nvSpPr>
        <p:spPr>
          <a:xfrm>
            <a:off x="1352551" y="4172348"/>
            <a:ext cx="2019299" cy="4472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12572566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B391A6-563D-4A3F-AD2C-A045ED47942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16F0D21-2DE6-4005-8E0A-205ADB6B92BE}"/>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33C84C58-FBDF-4156-83E7-AAE16764C4E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992" y="1464310"/>
            <a:ext cx="9845358" cy="5028565"/>
          </a:xfrm>
          <a:prstGeom prst="rect">
            <a:avLst/>
          </a:prstGeom>
          <a:noFill/>
          <a:ln>
            <a:noFill/>
          </a:ln>
        </p:spPr>
      </p:pic>
      <p:sp>
        <p:nvSpPr>
          <p:cNvPr id="5" name="矩形 4">
            <a:extLst>
              <a:ext uri="{FF2B5EF4-FFF2-40B4-BE49-F238E27FC236}">
                <a16:creationId xmlns:a16="http://schemas.microsoft.com/office/drawing/2014/main" id="{31C259B9-E644-47E5-BBDC-07F4923FAAE1}"/>
              </a:ext>
            </a:extLst>
          </p:cNvPr>
          <p:cNvSpPr/>
          <p:nvPr/>
        </p:nvSpPr>
        <p:spPr>
          <a:xfrm>
            <a:off x="1390651" y="3205361"/>
            <a:ext cx="514350" cy="4808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2287950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E12DD6-F787-4B34-AC09-A35392B17C0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C2C8D54-A008-43F9-BD43-FBC0FC19A336}"/>
              </a:ext>
            </a:extLst>
          </p:cNvPr>
          <p:cNvSpPr>
            <a:spLocks noGrp="1"/>
          </p:cNvSpPr>
          <p:nvPr>
            <p:ph idx="1"/>
          </p:nvPr>
        </p:nvSpPr>
        <p:spPr/>
        <p:txBody>
          <a:bodyPr>
            <a:normAutofit/>
          </a:bodyPr>
          <a:lstStyle/>
          <a:p>
            <a:r>
              <a:rPr lang="en-US" altLang="zh-TW" dirty="0" err="1">
                <a:effectLst/>
                <a:latin typeface="Times New Roman" panose="02020603050405020304" pitchFamily="18" charset="0"/>
                <a:ea typeface="BiauKai"/>
              </a:rPr>
              <a:t>Colab</a:t>
            </a:r>
            <a:r>
              <a:rPr lang="zh-TW" altLang="zh-TW" dirty="0">
                <a:effectLst/>
                <a:latin typeface="Times New Roman" panose="02020603050405020304" pitchFamily="18" charset="0"/>
                <a:ea typeface="BiauKai"/>
                <a:cs typeface="Times New Roman" panose="02020603050405020304" pitchFamily="18" charset="0"/>
              </a:rPr>
              <a:t>使用方式非常簡單，只需要先到</a:t>
            </a:r>
            <a:r>
              <a:rPr lang="en-US" altLang="zh-TW" dirty="0">
                <a:effectLst/>
                <a:latin typeface="Times New Roman" panose="02020603050405020304" pitchFamily="18" charset="0"/>
                <a:ea typeface="BiauKai"/>
              </a:rPr>
              <a:t>Google</a:t>
            </a:r>
            <a:r>
              <a:rPr lang="zh-TW" altLang="zh-TW" dirty="0">
                <a:effectLst/>
                <a:latin typeface="Times New Roman" panose="02020603050405020304" pitchFamily="18" charset="0"/>
                <a:ea typeface="BiauKai"/>
                <a:cs typeface="Times New Roman" panose="02020603050405020304" pitchFamily="18" charset="0"/>
              </a:rPr>
              <a:t>網頁申請一組</a:t>
            </a:r>
            <a:r>
              <a:rPr lang="en-US" altLang="zh-TW" dirty="0">
                <a:effectLst/>
                <a:latin typeface="Times New Roman" panose="02020603050405020304" pitchFamily="18" charset="0"/>
                <a:ea typeface="BiauKai"/>
              </a:rPr>
              <a:t>Google</a:t>
            </a:r>
            <a:r>
              <a:rPr lang="zh-TW" altLang="zh-TW" dirty="0">
                <a:effectLst/>
                <a:latin typeface="Times New Roman" panose="02020603050405020304" pitchFamily="18" charset="0"/>
                <a:ea typeface="BiauKai"/>
                <a:cs typeface="Times New Roman" panose="02020603050405020304" pitchFamily="18" charset="0"/>
              </a:rPr>
              <a:t>授權的帳號、密碼以及搭配</a:t>
            </a:r>
            <a:r>
              <a:rPr lang="en-US" altLang="zh-TW" dirty="0">
                <a:effectLst/>
                <a:latin typeface="Times New Roman" panose="02020603050405020304" pitchFamily="18" charset="0"/>
                <a:ea typeface="BiauKai"/>
              </a:rPr>
              <a:t>Google Chrome</a:t>
            </a:r>
            <a:r>
              <a:rPr lang="zh-TW" altLang="zh-TW" dirty="0">
                <a:effectLst/>
                <a:latin typeface="Times New Roman" panose="02020603050405020304" pitchFamily="18" charset="0"/>
                <a:ea typeface="BiauKai"/>
                <a:cs typeface="Times New Roman" panose="02020603050405020304" pitchFamily="18" charset="0"/>
              </a:rPr>
              <a:t>瀏覽器就可以開始在</a:t>
            </a:r>
            <a:r>
              <a:rPr lang="en-US" altLang="zh-TW" dirty="0">
                <a:effectLst/>
                <a:latin typeface="Times New Roman" panose="02020603050405020304" pitchFamily="18" charset="0"/>
                <a:ea typeface="BiauKai"/>
              </a:rPr>
              <a:t>Google</a:t>
            </a:r>
            <a:r>
              <a:rPr lang="zh-TW" altLang="zh-TW" dirty="0">
                <a:effectLst/>
                <a:latin typeface="Times New Roman" panose="02020603050405020304" pitchFamily="18" charset="0"/>
                <a:ea typeface="BiauKai"/>
                <a:cs typeface="Times New Roman" panose="02020603050405020304" pitchFamily="18" charset="0"/>
              </a:rPr>
              <a:t>公司雲端</a:t>
            </a:r>
            <a:r>
              <a:rPr lang="zh-TW" altLang="zh-TW" dirty="0">
                <a:solidFill>
                  <a:srgbClr val="000000"/>
                </a:solidFill>
                <a:effectLst/>
                <a:latin typeface="Times New Roman" panose="02020603050405020304" pitchFamily="18" charset="0"/>
                <a:ea typeface="BiauKai"/>
                <a:cs typeface="Times New Roman" panose="02020603050405020304" pitchFamily="18" charset="0"/>
              </a:rPr>
              <a:t>虛擬機中編輯與執行</a:t>
            </a:r>
            <a:r>
              <a:rPr lang="zh-TW" altLang="zh-TW" dirty="0">
                <a:effectLst/>
                <a:latin typeface="Times New Roman" panose="02020603050405020304" pitchFamily="18" charset="0"/>
                <a:ea typeface="BiauKai"/>
                <a:cs typeface="Times New Roman" panose="02020603050405020304" pitchFamily="18" charset="0"/>
              </a:rPr>
              <a:t>使用者的程式碼</a:t>
            </a:r>
            <a:endParaRPr lang="en-US" altLang="zh-TW" dirty="0">
              <a:effectLst/>
              <a:latin typeface="Times New Roman" panose="02020603050405020304" pitchFamily="18" charset="0"/>
              <a:ea typeface="BiauKai"/>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最重要是，截至</a:t>
            </a:r>
            <a:r>
              <a:rPr lang="en-US" altLang="zh-TW" dirty="0">
                <a:effectLst/>
                <a:latin typeface="Times New Roman" panose="02020603050405020304" pitchFamily="18" charset="0"/>
                <a:ea typeface="BiauKai"/>
              </a:rPr>
              <a:t>2022/02/01</a:t>
            </a:r>
            <a:r>
              <a:rPr lang="zh-TW" altLang="zh-TW" dirty="0">
                <a:effectLst/>
                <a:latin typeface="Times New Roman" panose="02020603050405020304" pitchFamily="18" charset="0"/>
                <a:ea typeface="BiauKai"/>
                <a:cs typeface="Times New Roman" panose="02020603050405020304" pitchFamily="18" charset="0"/>
              </a:rPr>
              <a:t>止，完全免費，放眼未來也應該會持續免費下去。</a:t>
            </a:r>
            <a:endParaRPr lang="en-US" altLang="zh-TW" dirty="0">
              <a:effectLst/>
              <a:latin typeface="Times New Roman" panose="02020603050405020304" pitchFamily="18" charset="0"/>
              <a:ea typeface="BiauKai"/>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該系統在編輯與執行程式過程全部都在網際網路環境</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即雲端</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完成，不會用到使用者本機的資源</a:t>
            </a:r>
            <a:endParaRPr lang="zh-TW" altLang="en-US" dirty="0"/>
          </a:p>
        </p:txBody>
      </p:sp>
    </p:spTree>
    <p:extLst>
      <p:ext uri="{BB962C8B-B14F-4D97-AF65-F5344CB8AC3E}">
        <p14:creationId xmlns:p14="http://schemas.microsoft.com/office/powerpoint/2010/main" val="22126752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3ED1F9-366F-457A-8343-A2756682E55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3A0886A-F8A5-43D1-A837-8FCB014B88AF}"/>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CADE74D-ECBC-4CB1-8639-6991EFAD55D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6232"/>
            <a:ext cx="10401299" cy="5251768"/>
          </a:xfrm>
          <a:prstGeom prst="rect">
            <a:avLst/>
          </a:prstGeom>
          <a:noFill/>
          <a:ln>
            <a:noFill/>
          </a:ln>
        </p:spPr>
      </p:pic>
      <p:sp>
        <p:nvSpPr>
          <p:cNvPr id="5" name="矩形 4">
            <a:extLst>
              <a:ext uri="{FF2B5EF4-FFF2-40B4-BE49-F238E27FC236}">
                <a16:creationId xmlns:a16="http://schemas.microsoft.com/office/drawing/2014/main" id="{A5FDD658-DA1F-47E7-8601-5BF71AC67F0A}"/>
              </a:ext>
            </a:extLst>
          </p:cNvPr>
          <p:cNvSpPr/>
          <p:nvPr/>
        </p:nvSpPr>
        <p:spPr>
          <a:xfrm>
            <a:off x="5086350" y="3751302"/>
            <a:ext cx="819149" cy="334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7938488A-10DE-41F9-A2C1-8F536B1A25B6}"/>
              </a:ext>
            </a:extLst>
          </p:cNvPr>
          <p:cNvSpPr/>
          <p:nvPr/>
        </p:nvSpPr>
        <p:spPr>
          <a:xfrm>
            <a:off x="6905625" y="6129377"/>
            <a:ext cx="876299" cy="3634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42222774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D42C22-A4F9-4B89-8137-D74212CAD90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9D162F5-AC05-4CC2-ABF4-06FBC7257D31}"/>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20A3E3D-38AF-4562-86B6-7232038F9D3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7350" y="1726406"/>
            <a:ext cx="9023667" cy="4549775"/>
          </a:xfrm>
          <a:prstGeom prst="rect">
            <a:avLst/>
          </a:prstGeom>
          <a:noFill/>
          <a:ln>
            <a:noFill/>
          </a:ln>
        </p:spPr>
      </p:pic>
      <p:sp>
        <p:nvSpPr>
          <p:cNvPr id="5" name="矩形 4">
            <a:extLst>
              <a:ext uri="{FF2B5EF4-FFF2-40B4-BE49-F238E27FC236}">
                <a16:creationId xmlns:a16="http://schemas.microsoft.com/office/drawing/2014/main" id="{BC066D41-334C-4E3F-9228-9130245ABC37}"/>
              </a:ext>
            </a:extLst>
          </p:cNvPr>
          <p:cNvSpPr/>
          <p:nvPr/>
        </p:nvSpPr>
        <p:spPr>
          <a:xfrm>
            <a:off x="7467600" y="5246727"/>
            <a:ext cx="819149" cy="5635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970C7B15-AA46-42D7-AD2D-F66F428736AA}"/>
              </a:ext>
            </a:extLst>
          </p:cNvPr>
          <p:cNvSpPr/>
          <p:nvPr/>
        </p:nvSpPr>
        <p:spPr>
          <a:xfrm>
            <a:off x="4448175" y="4303752"/>
            <a:ext cx="3619500" cy="66829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橢圓形圖說文字 344">
            <a:extLst>
              <a:ext uri="{FF2B5EF4-FFF2-40B4-BE49-F238E27FC236}">
                <a16:creationId xmlns:a16="http://schemas.microsoft.com/office/drawing/2014/main" id="{B1CEBC70-EBA1-42F9-992F-C5581AE37C5B}"/>
              </a:ext>
            </a:extLst>
          </p:cNvPr>
          <p:cNvSpPr/>
          <p:nvPr/>
        </p:nvSpPr>
        <p:spPr>
          <a:xfrm>
            <a:off x="8172451" y="2978507"/>
            <a:ext cx="2095500" cy="1253807"/>
          </a:xfrm>
          <a:prstGeom prst="wedgeEllipseCallout">
            <a:avLst>
              <a:gd name="adj1" fmla="val -54069"/>
              <a:gd name="adj2" fmla="val 5585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altLang="en-US" sz="2000" b="1" kern="100" dirty="0">
                <a:solidFill>
                  <a:srgbClr val="3333FF"/>
                </a:solidFill>
                <a:effectLst/>
                <a:latin typeface="標楷體" panose="03000509000000000000" pitchFamily="65" charset="-120"/>
                <a:ea typeface="新細明體" panose="02020500000000000000" pitchFamily="18" charset="-120"/>
                <a:cs typeface="Times New Roman" panose="02020603050405020304" pitchFamily="18" charset="0"/>
              </a:rPr>
              <a:t>看一遍</a:t>
            </a:r>
            <a:endParaRPr lang="zh-TW" sz="2000" kern="100" dirty="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5345545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D8A7F8-6E64-43C4-81BF-5E02B5A1441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63CE905-0BD7-4433-9180-DBB9540DEECC}"/>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E899FFCE-1EB0-46E9-9605-4993B6B8A8A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33550" y="1757680"/>
            <a:ext cx="8369300" cy="4487228"/>
          </a:xfrm>
          <a:prstGeom prst="rect">
            <a:avLst/>
          </a:prstGeom>
          <a:noFill/>
          <a:ln>
            <a:noFill/>
          </a:ln>
        </p:spPr>
      </p:pic>
      <p:sp>
        <p:nvSpPr>
          <p:cNvPr id="5" name="矩形 4">
            <a:extLst>
              <a:ext uri="{FF2B5EF4-FFF2-40B4-BE49-F238E27FC236}">
                <a16:creationId xmlns:a16="http://schemas.microsoft.com/office/drawing/2014/main" id="{C64B1B59-9A73-4E7B-96B5-8E9FF617724F}"/>
              </a:ext>
            </a:extLst>
          </p:cNvPr>
          <p:cNvSpPr/>
          <p:nvPr/>
        </p:nvSpPr>
        <p:spPr>
          <a:xfrm>
            <a:off x="2089150" y="4789527"/>
            <a:ext cx="1273175" cy="506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546769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43F1E1-EAD0-48A5-8767-463BEB96651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4588ED4-F431-4C33-9846-BF460E5FDD7D}"/>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60A37BEC-E52B-4418-AFD1-A11702ADECF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2841" y="915988"/>
            <a:ext cx="9266317" cy="5732462"/>
          </a:xfrm>
          <a:prstGeom prst="rect">
            <a:avLst/>
          </a:prstGeom>
          <a:noFill/>
          <a:ln>
            <a:noFill/>
          </a:ln>
        </p:spPr>
      </p:pic>
      <p:sp>
        <p:nvSpPr>
          <p:cNvPr id="5" name="矩形 4">
            <a:extLst>
              <a:ext uri="{FF2B5EF4-FFF2-40B4-BE49-F238E27FC236}">
                <a16:creationId xmlns:a16="http://schemas.microsoft.com/office/drawing/2014/main" id="{26995721-6BC3-4524-8F7B-E45689220B9A}"/>
              </a:ext>
            </a:extLst>
          </p:cNvPr>
          <p:cNvSpPr/>
          <p:nvPr/>
        </p:nvSpPr>
        <p:spPr>
          <a:xfrm>
            <a:off x="1879601" y="3175813"/>
            <a:ext cx="901700" cy="4817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0F9BEEDD-E4FD-473A-9A2D-547FC5B63CE7}"/>
              </a:ext>
            </a:extLst>
          </p:cNvPr>
          <p:cNvSpPr/>
          <p:nvPr/>
        </p:nvSpPr>
        <p:spPr>
          <a:xfrm>
            <a:off x="8566151" y="2000657"/>
            <a:ext cx="2263774" cy="46477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橢圓形圖說文字 344">
            <a:extLst>
              <a:ext uri="{FF2B5EF4-FFF2-40B4-BE49-F238E27FC236}">
                <a16:creationId xmlns:a16="http://schemas.microsoft.com/office/drawing/2014/main" id="{52BB93B6-E8F4-44AA-97B6-885121CE2CBE}"/>
              </a:ext>
            </a:extLst>
          </p:cNvPr>
          <p:cNvSpPr/>
          <p:nvPr/>
        </p:nvSpPr>
        <p:spPr>
          <a:xfrm>
            <a:off x="2444751" y="4001294"/>
            <a:ext cx="2095500" cy="1253807"/>
          </a:xfrm>
          <a:prstGeom prst="wedgeEllipseCallout">
            <a:avLst>
              <a:gd name="adj1" fmla="val -49069"/>
              <a:gd name="adj2" fmla="val -7784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altLang="en-US" sz="2000" b="1" kern="100" dirty="0">
                <a:solidFill>
                  <a:srgbClr val="3333FF"/>
                </a:solidFill>
                <a:effectLst/>
                <a:latin typeface="標楷體" panose="03000509000000000000" pitchFamily="65" charset="-120"/>
                <a:ea typeface="新細明體" panose="02020500000000000000" pitchFamily="18" charset="-120"/>
                <a:cs typeface="Times New Roman" panose="02020603050405020304" pitchFamily="18" charset="0"/>
              </a:rPr>
              <a:t>滑鼠連續點兩下</a:t>
            </a:r>
            <a:endParaRPr lang="zh-TW" sz="2000" kern="100" dirty="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32766460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68B773-B76B-4940-80CD-240016237BC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E14F6CD-1BDE-4F75-B73D-3095F00EF2FD}"/>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9BF906E2-FB2E-490F-ACCE-AAE706A59A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47837" y="932656"/>
            <a:ext cx="8696325" cy="5772150"/>
          </a:xfrm>
          <a:prstGeom prst="rect">
            <a:avLst/>
          </a:prstGeom>
          <a:noFill/>
          <a:ln>
            <a:noFill/>
          </a:ln>
        </p:spPr>
      </p:pic>
      <p:sp>
        <p:nvSpPr>
          <p:cNvPr id="5" name="矩形 4">
            <a:extLst>
              <a:ext uri="{FF2B5EF4-FFF2-40B4-BE49-F238E27FC236}">
                <a16:creationId xmlns:a16="http://schemas.microsoft.com/office/drawing/2014/main" id="{AEFC0A77-29DE-4F49-A758-11650CFAA269}"/>
              </a:ext>
            </a:extLst>
          </p:cNvPr>
          <p:cNvSpPr/>
          <p:nvPr/>
        </p:nvSpPr>
        <p:spPr>
          <a:xfrm>
            <a:off x="2613026" y="1208901"/>
            <a:ext cx="901700" cy="4817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F72BEE41-E487-466C-9C28-5136948646D1}"/>
              </a:ext>
            </a:extLst>
          </p:cNvPr>
          <p:cNvSpPr/>
          <p:nvPr/>
        </p:nvSpPr>
        <p:spPr>
          <a:xfrm>
            <a:off x="2917826" y="6199991"/>
            <a:ext cx="901700" cy="4817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4891239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C6BA1F-16F4-4E35-9D64-AF0A9E38921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3D2911C-2AEB-4191-96FD-55BB5C39462F}"/>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675D1D72-41A2-4F9A-8025-AE78283D783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533400"/>
            <a:ext cx="10172700" cy="6143625"/>
          </a:xfrm>
          <a:prstGeom prst="rect">
            <a:avLst/>
          </a:prstGeom>
          <a:noFill/>
          <a:ln>
            <a:noFill/>
          </a:ln>
        </p:spPr>
      </p:pic>
      <p:sp>
        <p:nvSpPr>
          <p:cNvPr id="5" name="矩形 4">
            <a:extLst>
              <a:ext uri="{FF2B5EF4-FFF2-40B4-BE49-F238E27FC236}">
                <a16:creationId xmlns:a16="http://schemas.microsoft.com/office/drawing/2014/main" id="{5000F56B-D5B9-45EC-9040-444A718E367B}"/>
              </a:ext>
            </a:extLst>
          </p:cNvPr>
          <p:cNvSpPr/>
          <p:nvPr/>
        </p:nvSpPr>
        <p:spPr>
          <a:xfrm>
            <a:off x="5994400" y="5936069"/>
            <a:ext cx="2311399" cy="645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矩形 5">
            <a:extLst>
              <a:ext uri="{FF2B5EF4-FFF2-40B4-BE49-F238E27FC236}">
                <a16:creationId xmlns:a16="http://schemas.microsoft.com/office/drawing/2014/main" id="{80C10003-A14B-4DB6-8504-F5D846012D72}"/>
              </a:ext>
            </a:extLst>
          </p:cNvPr>
          <p:cNvSpPr/>
          <p:nvPr/>
        </p:nvSpPr>
        <p:spPr>
          <a:xfrm>
            <a:off x="1371601" y="563562"/>
            <a:ext cx="1085850" cy="645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9408997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ABFCCB-AF4B-4CD0-B509-F9E1950DB5D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7F9F4EF-87E0-4ECB-B053-3B4BC4D95A7A}"/>
              </a:ext>
            </a:extLst>
          </p:cNvPr>
          <p:cNvSpPr>
            <a:spLocks noGrp="1"/>
          </p:cNvSpPr>
          <p:nvPr>
            <p:ph idx="1"/>
          </p:nvPr>
        </p:nvSpPr>
        <p:spPr/>
        <p:txBody>
          <a:bodyPr/>
          <a:lstStyle/>
          <a:p>
            <a:r>
              <a:rPr lang="zh-TW" altLang="en-US" dirty="0"/>
              <a:t>附錄一</a:t>
            </a:r>
            <a:r>
              <a:rPr lang="zh-CN" altLang="en-US" dirty="0"/>
              <a:t> </a:t>
            </a:r>
            <a:r>
              <a:rPr lang="en-US" altLang="zh-TW" dirty="0" err="1"/>
              <a:t>Colab</a:t>
            </a:r>
            <a:r>
              <a:rPr lang="zh-TW" altLang="en-US" dirty="0"/>
              <a:t>使用介紹</a:t>
            </a:r>
            <a:endParaRPr lang="en-US" altLang="zh-TW" dirty="0"/>
          </a:p>
          <a:p>
            <a:r>
              <a:rPr lang="zh-TW" altLang="en-US" b="1" dirty="0">
                <a:solidFill>
                  <a:srgbClr val="7030A0"/>
                </a:solidFill>
                <a:effectLst>
                  <a:outerShdw blurRad="38100" dist="38100" dir="2700000" algn="tl">
                    <a:srgbClr val="000000">
                      <a:alpha val="43137"/>
                    </a:srgbClr>
                  </a:outerShdw>
                </a:effectLst>
              </a:rPr>
              <a:t>附錄二 </a:t>
            </a:r>
            <a:r>
              <a:rPr lang="en-US" altLang="zh-TW" b="1" dirty="0">
                <a:solidFill>
                  <a:srgbClr val="7030A0"/>
                </a:solidFill>
                <a:effectLst>
                  <a:outerShdw blurRad="38100" dist="38100" dir="2700000" algn="tl">
                    <a:srgbClr val="000000">
                      <a:alpha val="43137"/>
                    </a:srgbClr>
                  </a:outerShdw>
                </a:effectLst>
              </a:rPr>
              <a:t>Python</a:t>
            </a:r>
            <a:r>
              <a:rPr lang="zh-TW" altLang="en-US" b="1" dirty="0">
                <a:solidFill>
                  <a:srgbClr val="7030A0"/>
                </a:solidFill>
                <a:effectLst>
                  <a:outerShdw blurRad="38100" dist="38100" dir="2700000" algn="tl">
                    <a:srgbClr val="000000">
                      <a:alpha val="43137"/>
                    </a:srgbClr>
                  </a:outerShdw>
                </a:effectLst>
              </a:rPr>
              <a:t>基本模組套件引用介紹</a:t>
            </a:r>
            <a:endParaRPr lang="en-US" altLang="zh-TW" b="1" dirty="0">
              <a:solidFill>
                <a:srgbClr val="7030A0"/>
              </a:solidFill>
              <a:effectLst>
                <a:outerShdw blurRad="38100" dist="38100" dir="2700000" algn="tl">
                  <a:srgbClr val="000000">
                    <a:alpha val="43137"/>
                  </a:srgbClr>
                </a:outerShdw>
              </a:effectLst>
            </a:endParaRPr>
          </a:p>
          <a:p>
            <a:r>
              <a:rPr lang="zh-TW" altLang="en-US" dirty="0"/>
              <a:t>附錄三 邏輯運算思維中必知語法：</a:t>
            </a:r>
            <a:r>
              <a:rPr lang="en-US" altLang="zh-TW" dirty="0"/>
              <a:t>if</a:t>
            </a:r>
            <a:r>
              <a:rPr lang="zh-TW" altLang="en-US" dirty="0"/>
              <a:t>假如條件的判斷、</a:t>
            </a:r>
            <a:r>
              <a:rPr lang="en-US" altLang="zh-TW" dirty="0"/>
              <a:t>for</a:t>
            </a:r>
            <a:r>
              <a:rPr lang="zh-TW" altLang="en-US" dirty="0"/>
              <a:t>重複工作的迴圈</a:t>
            </a:r>
          </a:p>
        </p:txBody>
      </p:sp>
    </p:spTree>
    <p:extLst>
      <p:ext uri="{BB962C8B-B14F-4D97-AF65-F5344CB8AC3E}">
        <p14:creationId xmlns:p14="http://schemas.microsoft.com/office/powerpoint/2010/main" val="36513242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270F4C-EC68-4D29-AEB2-5255DF898AF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2E789240-F994-40A7-831B-407E19D90D46}"/>
              </a:ext>
            </a:extLst>
          </p:cNvPr>
          <p:cNvSpPr>
            <a:spLocks noGrp="1"/>
          </p:cNvSpPr>
          <p:nvPr>
            <p:ph idx="1"/>
          </p:nvPr>
        </p:nvSpPr>
        <p:spPr/>
        <p:txBody>
          <a:bodyPr/>
          <a:lstStyle/>
          <a:p>
            <a:r>
              <a:rPr lang="zh-TW" altLang="en-US" dirty="0"/>
              <a:t>基本上當使用者開啟的全新的筆記本時，不管是名稱</a:t>
            </a:r>
            <a:r>
              <a:rPr lang="en-US" altLang="zh-TW" dirty="0"/>
              <a:t>Untitled0.ipynb</a:t>
            </a:r>
            <a:r>
              <a:rPr lang="zh-TW" altLang="en-US" dirty="0"/>
              <a:t>、</a:t>
            </a:r>
            <a:r>
              <a:rPr lang="en-US" altLang="zh-TW" dirty="0"/>
              <a:t>Untitled1.ipynb</a:t>
            </a:r>
            <a:r>
              <a:rPr lang="zh-TW" altLang="en-US" dirty="0"/>
              <a:t>、</a:t>
            </a:r>
            <a:r>
              <a:rPr lang="en-US" altLang="zh-TW" dirty="0"/>
              <a:t>…</a:t>
            </a:r>
            <a:r>
              <a:rPr lang="zh-TW" altLang="en-US" dirty="0"/>
              <a:t>、</a:t>
            </a:r>
            <a:r>
              <a:rPr lang="en-US" altLang="zh-TW" dirty="0"/>
              <a:t>Untitled999.ipynb</a:t>
            </a:r>
            <a:r>
              <a:rPr lang="zh-TW" altLang="en-US" dirty="0"/>
              <a:t>。</a:t>
            </a:r>
            <a:endParaRPr lang="en-US" altLang="zh-TW" dirty="0"/>
          </a:p>
          <a:p>
            <a:endParaRPr lang="en-US" altLang="zh-TW" dirty="0"/>
          </a:p>
          <a:p>
            <a:r>
              <a:rPr lang="zh-TW" altLang="en-US" dirty="0"/>
              <a:t>通常會建議使用者修改為”有意義”的檔案名稱，譬如進入本書的第四章時會使用到</a:t>
            </a:r>
            <a:r>
              <a:rPr lang="en-US" altLang="zh-TW" dirty="0"/>
              <a:t>K</a:t>
            </a:r>
            <a:r>
              <a:rPr lang="zh-TW" altLang="en-US" dirty="0"/>
              <a:t>平均法</a:t>
            </a:r>
            <a:r>
              <a:rPr lang="en-US" altLang="zh-TW" dirty="0"/>
              <a:t>(K-means)</a:t>
            </a:r>
            <a:r>
              <a:rPr lang="zh-TW" altLang="en-US" dirty="0"/>
              <a:t>進行資料的集群分析</a:t>
            </a:r>
            <a:r>
              <a:rPr lang="en-US" altLang="zh-TW" dirty="0"/>
              <a:t>(Clustering Analysis)</a:t>
            </a:r>
            <a:r>
              <a:rPr lang="zh-TW" altLang="en-US" dirty="0"/>
              <a:t>實作，屆時就會建議將筆記本的檔案名稱命名為</a:t>
            </a:r>
            <a:r>
              <a:rPr lang="en-US" altLang="zh-TW" dirty="0"/>
              <a:t>Clustering_kmc1.ipynb</a:t>
            </a:r>
            <a:r>
              <a:rPr lang="zh-TW" altLang="en-US" dirty="0"/>
              <a:t>，</a:t>
            </a:r>
          </a:p>
        </p:txBody>
      </p:sp>
    </p:spTree>
    <p:extLst>
      <p:ext uri="{BB962C8B-B14F-4D97-AF65-F5344CB8AC3E}">
        <p14:creationId xmlns:p14="http://schemas.microsoft.com/office/powerpoint/2010/main" val="19474772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6D5F09-2183-40C5-AFDB-02020CFCB9F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07EC62C-1389-45A6-8C03-C34AB19D33AF}"/>
              </a:ext>
            </a:extLst>
          </p:cNvPr>
          <p:cNvSpPr>
            <a:spLocks noGrp="1"/>
          </p:cNvSpPr>
          <p:nvPr>
            <p:ph idx="1"/>
          </p:nvPr>
        </p:nvSpPr>
        <p:spPr/>
        <p:txBody>
          <a:bodyPr>
            <a:normAutofit/>
          </a:bodyPr>
          <a:lstStyle/>
          <a:p>
            <a:r>
              <a:rPr lang="zh-TW" altLang="zh-TW" dirty="0">
                <a:effectLst/>
                <a:latin typeface="Times New Roman" panose="02020603050405020304" pitchFamily="18" charset="0"/>
                <a:ea typeface="BiauKai"/>
                <a:cs typeface="Times New Roman" panose="02020603050405020304" pitchFamily="18" charset="0"/>
              </a:rPr>
              <a:t>現在請讀者依照前面所教的方法開啟一個全新的空白的</a:t>
            </a:r>
            <a:r>
              <a:rPr lang="en-US" altLang="zh-TW" dirty="0" err="1">
                <a:effectLst/>
                <a:latin typeface="Times New Roman" panose="02020603050405020304" pitchFamily="18" charset="0"/>
                <a:ea typeface="BiauKai"/>
              </a:rPr>
              <a:t>Colab</a:t>
            </a:r>
            <a:r>
              <a:rPr lang="zh-TW" altLang="zh-TW" dirty="0">
                <a:effectLst/>
                <a:latin typeface="Times New Roman" panose="02020603050405020304" pitchFamily="18" charset="0"/>
                <a:ea typeface="BiauKai"/>
                <a:cs typeface="Times New Roman" panose="02020603050405020304" pitchFamily="18" charset="0"/>
              </a:rPr>
              <a:t>筆記本，不管新增的筆記本檔案名稱為何，請先統一修改檔案名稱為</a:t>
            </a:r>
            <a:r>
              <a:rPr lang="en-US" altLang="zh-TW" dirty="0">
                <a:solidFill>
                  <a:srgbClr val="000000"/>
                </a:solidFill>
                <a:effectLst/>
                <a:latin typeface="Times New Roman" panose="02020603050405020304" pitchFamily="18" charset="0"/>
                <a:ea typeface="BiauKai"/>
              </a:rPr>
              <a:t>Clustering_kmc1.ipynb</a:t>
            </a:r>
            <a:r>
              <a:rPr lang="zh-TW" altLang="zh-TW" dirty="0">
                <a:effectLst/>
                <a:latin typeface="Times New Roman" panose="02020603050405020304" pitchFamily="18" charset="0"/>
                <a:ea typeface="BiauKai"/>
                <a:cs typeface="Times New Roman" panose="02020603050405020304" pitchFamily="18" charset="0"/>
              </a:rPr>
              <a:t>，</a:t>
            </a:r>
            <a:endParaRPr lang="en-US" altLang="zh-TW" dirty="0">
              <a:effectLst/>
              <a:latin typeface="Times New Roman" panose="02020603050405020304" pitchFamily="18" charset="0"/>
              <a:ea typeface="BiauKai"/>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副檔名不要修改為維持</a:t>
            </a:r>
            <a:r>
              <a:rPr lang="en-US" altLang="zh-TW" dirty="0" err="1">
                <a:effectLst/>
                <a:latin typeface="Times New Roman" panose="02020603050405020304" pitchFamily="18" charset="0"/>
                <a:ea typeface="BiauKai"/>
              </a:rPr>
              <a:t>ipynb</a:t>
            </a:r>
            <a:endParaRPr lang="zh-TW" altLang="en-US" dirty="0"/>
          </a:p>
        </p:txBody>
      </p:sp>
      <p:pic>
        <p:nvPicPr>
          <p:cNvPr id="4" name="圖片 3">
            <a:extLst>
              <a:ext uri="{FF2B5EF4-FFF2-40B4-BE49-F238E27FC236}">
                <a16:creationId xmlns:a16="http://schemas.microsoft.com/office/drawing/2014/main" id="{976DAE4E-D761-4CE8-BB4D-1BEAAB9FFF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9735" y="4001294"/>
            <a:ext cx="4951730" cy="1951355"/>
          </a:xfrm>
          <a:prstGeom prst="rect">
            <a:avLst/>
          </a:prstGeom>
          <a:noFill/>
          <a:ln>
            <a:noFill/>
          </a:ln>
        </p:spPr>
      </p:pic>
      <p:pic>
        <p:nvPicPr>
          <p:cNvPr id="5" name="圖片 4">
            <a:extLst>
              <a:ext uri="{FF2B5EF4-FFF2-40B4-BE49-F238E27FC236}">
                <a16:creationId xmlns:a16="http://schemas.microsoft.com/office/drawing/2014/main" id="{9C9223FA-D9E8-48A8-B6A8-FD0F6E7E21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6540" y="4095750"/>
            <a:ext cx="5303520" cy="1856899"/>
          </a:xfrm>
          <a:prstGeom prst="rect">
            <a:avLst/>
          </a:prstGeom>
          <a:noFill/>
          <a:ln>
            <a:noFill/>
          </a:ln>
        </p:spPr>
      </p:pic>
      <p:sp>
        <p:nvSpPr>
          <p:cNvPr id="6" name="矩形 5">
            <a:extLst>
              <a:ext uri="{FF2B5EF4-FFF2-40B4-BE49-F238E27FC236}">
                <a16:creationId xmlns:a16="http://schemas.microsoft.com/office/drawing/2014/main" id="{CD1B6B9D-54F1-435B-B77C-2296015AF18F}"/>
              </a:ext>
            </a:extLst>
          </p:cNvPr>
          <p:cNvSpPr/>
          <p:nvPr/>
        </p:nvSpPr>
        <p:spPr>
          <a:xfrm>
            <a:off x="1431925" y="4001294"/>
            <a:ext cx="1597025" cy="323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3FBDD2F2-ACDB-4AB4-A567-A10D89A33625}"/>
              </a:ext>
            </a:extLst>
          </p:cNvPr>
          <p:cNvSpPr/>
          <p:nvPr/>
        </p:nvSpPr>
        <p:spPr>
          <a:xfrm>
            <a:off x="7394575" y="4086225"/>
            <a:ext cx="2025650" cy="34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箭號: 向右 7">
            <a:extLst>
              <a:ext uri="{FF2B5EF4-FFF2-40B4-BE49-F238E27FC236}">
                <a16:creationId xmlns:a16="http://schemas.microsoft.com/office/drawing/2014/main" id="{DC546145-A51D-43D9-BAAE-E437E6E6B633}"/>
              </a:ext>
            </a:extLst>
          </p:cNvPr>
          <p:cNvSpPr/>
          <p:nvPr/>
        </p:nvSpPr>
        <p:spPr>
          <a:xfrm>
            <a:off x="4636770" y="3856832"/>
            <a:ext cx="2025650" cy="342900"/>
          </a:xfrm>
          <a:prstGeom prst="rightArrow">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659344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3F27D4-5E18-4775-8540-6582283CFF4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022157D-CD2C-45D3-A537-A60C45BA45D6}"/>
              </a:ext>
            </a:extLst>
          </p:cNvPr>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A5D4C237-A8F8-45BA-B1BE-FAFD7DC12CA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901825"/>
            <a:ext cx="6710363" cy="1805357"/>
          </a:xfrm>
          <a:prstGeom prst="rect">
            <a:avLst/>
          </a:prstGeom>
          <a:noFill/>
          <a:ln>
            <a:noFill/>
          </a:ln>
        </p:spPr>
      </p:pic>
      <p:pic>
        <p:nvPicPr>
          <p:cNvPr id="5" name="圖片 4">
            <a:extLst>
              <a:ext uri="{FF2B5EF4-FFF2-40B4-BE49-F238E27FC236}">
                <a16:creationId xmlns:a16="http://schemas.microsoft.com/office/drawing/2014/main" id="{17D5A858-73AD-4F89-8AE6-9F280BAD5B7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1587" y="4752975"/>
            <a:ext cx="6710363" cy="1968500"/>
          </a:xfrm>
          <a:prstGeom prst="rect">
            <a:avLst/>
          </a:prstGeom>
          <a:noFill/>
          <a:ln>
            <a:noFill/>
          </a:ln>
        </p:spPr>
      </p:pic>
      <p:sp>
        <p:nvSpPr>
          <p:cNvPr id="6" name="矩形 5">
            <a:extLst>
              <a:ext uri="{FF2B5EF4-FFF2-40B4-BE49-F238E27FC236}">
                <a16:creationId xmlns:a16="http://schemas.microsoft.com/office/drawing/2014/main" id="{B29B2EC7-2DF9-48DC-9242-ACE6951C131B}"/>
              </a:ext>
            </a:extLst>
          </p:cNvPr>
          <p:cNvSpPr/>
          <p:nvPr/>
        </p:nvSpPr>
        <p:spPr>
          <a:xfrm>
            <a:off x="5791200" y="2405247"/>
            <a:ext cx="923926" cy="5189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4764FC48-DA27-480D-B4AA-8A7CE9D8544D}"/>
              </a:ext>
            </a:extLst>
          </p:cNvPr>
          <p:cNvSpPr/>
          <p:nvPr/>
        </p:nvSpPr>
        <p:spPr>
          <a:xfrm>
            <a:off x="9458324" y="5737225"/>
            <a:ext cx="2219325" cy="9842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38158356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9EF8BC-E25C-40F4-82C8-E9DA2B2B85A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4AAFC15-D94C-4D1A-A4D9-CAF64EF63B50}"/>
              </a:ext>
            </a:extLst>
          </p:cNvPr>
          <p:cNvSpPr>
            <a:spLocks noGrp="1"/>
          </p:cNvSpPr>
          <p:nvPr>
            <p:ph idx="1"/>
          </p:nvPr>
        </p:nvSpPr>
        <p:spPr/>
        <p:txBody>
          <a:bodyPr>
            <a:normAutofit lnSpcReduction="10000"/>
          </a:bodyPr>
          <a:lstStyle/>
          <a:p>
            <a:r>
              <a:rPr lang="zh-TW" altLang="zh-TW" dirty="0">
                <a:effectLst/>
                <a:latin typeface="Times New Roman" panose="02020603050405020304" pitchFamily="18" charset="0"/>
                <a:ea typeface="BiauKai"/>
                <a:cs typeface="Times New Roman" panose="02020603050405020304" pitchFamily="18" charset="0"/>
              </a:rPr>
              <a:t>電腦的基本資源包含</a:t>
            </a:r>
            <a:endParaRPr lang="en-US" altLang="zh-TW" dirty="0">
              <a:effectLst/>
              <a:latin typeface="Times New Roman" panose="02020603050405020304" pitchFamily="18" charset="0"/>
              <a:ea typeface="BiauKai"/>
              <a:cs typeface="Times New Roman" panose="02020603050405020304" pitchFamily="18" charset="0"/>
            </a:endParaRPr>
          </a:p>
          <a:p>
            <a:pPr lvl="1"/>
            <a:r>
              <a:rPr lang="zh-TW" altLang="zh-TW" dirty="0">
                <a:effectLst/>
                <a:latin typeface="Times New Roman" panose="02020603050405020304" pitchFamily="18" charset="0"/>
                <a:ea typeface="BiauKai"/>
                <a:cs typeface="Times New Roman" panose="02020603050405020304" pitchFamily="18" charset="0"/>
              </a:rPr>
              <a:t>中央處理器</a:t>
            </a:r>
            <a:r>
              <a:rPr lang="en-US" altLang="zh-TW" dirty="0">
                <a:effectLst/>
                <a:latin typeface="Times New Roman" panose="02020603050405020304" pitchFamily="18" charset="0"/>
                <a:ea typeface="BiauKai"/>
              </a:rPr>
              <a:t>(Central Processing Unit , CPU)</a:t>
            </a:r>
            <a:r>
              <a:rPr lang="zh-TW" altLang="zh-TW" dirty="0">
                <a:effectLst/>
                <a:latin typeface="Times New Roman" panose="02020603050405020304" pitchFamily="18" charset="0"/>
                <a:ea typeface="BiauKai"/>
                <a:cs typeface="Times New Roman" panose="02020603050405020304" pitchFamily="18" charset="0"/>
              </a:rPr>
              <a:t>、</a:t>
            </a:r>
            <a:endParaRPr lang="en-US" altLang="zh-TW" dirty="0">
              <a:effectLst/>
              <a:latin typeface="Times New Roman" panose="02020603050405020304" pitchFamily="18" charset="0"/>
              <a:ea typeface="BiauKai"/>
              <a:cs typeface="Times New Roman" panose="02020603050405020304" pitchFamily="18" charset="0"/>
            </a:endParaRPr>
          </a:p>
          <a:p>
            <a:pPr lvl="1"/>
            <a:r>
              <a:rPr lang="zh-TW" altLang="zh-TW" dirty="0">
                <a:effectLst/>
                <a:latin typeface="Times New Roman" panose="02020603050405020304" pitchFamily="18" charset="0"/>
                <a:ea typeface="BiauKai"/>
                <a:cs typeface="Times New Roman" panose="02020603050405020304" pitchFamily="18" charset="0"/>
              </a:rPr>
              <a:t>記憶體</a:t>
            </a:r>
            <a:r>
              <a:rPr lang="en-US" altLang="zh-TW" dirty="0">
                <a:effectLst/>
                <a:latin typeface="Times New Roman" panose="02020603050405020304" pitchFamily="18" charset="0"/>
                <a:ea typeface="BiauKai"/>
              </a:rPr>
              <a:t>(Memory</a:t>
            </a:r>
            <a:r>
              <a:rPr lang="zh-TW" altLang="zh-TW" dirty="0">
                <a:effectLst/>
                <a:latin typeface="Times New Roman" panose="02020603050405020304" pitchFamily="18" charset="0"/>
                <a:ea typeface="BiauKai"/>
                <a:cs typeface="Times New Roman" panose="02020603050405020304" pitchFamily="18" charset="0"/>
              </a:rPr>
              <a:t>或稱</a:t>
            </a:r>
            <a:r>
              <a:rPr lang="en-US" altLang="zh-TW" dirty="0">
                <a:effectLst/>
                <a:latin typeface="Times New Roman" panose="02020603050405020304" pitchFamily="18" charset="0"/>
                <a:ea typeface="BiauKai"/>
              </a:rPr>
              <a:t>RAM)</a:t>
            </a:r>
            <a:r>
              <a:rPr lang="zh-TW" altLang="zh-TW" dirty="0">
                <a:effectLst/>
                <a:latin typeface="Times New Roman" panose="02020603050405020304" pitchFamily="18" charset="0"/>
                <a:ea typeface="BiauKai"/>
                <a:cs typeface="Times New Roman" panose="02020603050405020304" pitchFamily="18" charset="0"/>
              </a:rPr>
              <a:t>、</a:t>
            </a:r>
            <a:endParaRPr lang="en-US" altLang="zh-TW" dirty="0">
              <a:effectLst/>
              <a:latin typeface="Times New Roman" panose="02020603050405020304" pitchFamily="18" charset="0"/>
              <a:ea typeface="BiauKai"/>
              <a:cs typeface="Times New Roman" panose="02020603050405020304" pitchFamily="18" charset="0"/>
            </a:endParaRPr>
          </a:p>
          <a:p>
            <a:pPr lvl="1"/>
            <a:r>
              <a:rPr lang="zh-TW" altLang="zh-TW" dirty="0">
                <a:effectLst/>
                <a:latin typeface="Times New Roman" panose="02020603050405020304" pitchFamily="18" charset="0"/>
                <a:ea typeface="BiauKai"/>
                <a:cs typeface="Times New Roman" panose="02020603050405020304" pitchFamily="18" charset="0"/>
              </a:rPr>
              <a:t>硬碟</a:t>
            </a:r>
            <a:r>
              <a:rPr lang="en-US" altLang="zh-TW" dirty="0">
                <a:effectLst/>
                <a:latin typeface="Times New Roman" panose="02020603050405020304" pitchFamily="18" charset="0"/>
                <a:ea typeface="BiauKai"/>
              </a:rPr>
              <a:t>(Hard Disk, HD)</a:t>
            </a:r>
            <a:r>
              <a:rPr lang="zh-TW" altLang="zh-TW" dirty="0">
                <a:effectLst/>
                <a:latin typeface="Times New Roman" panose="02020603050405020304" pitchFamily="18" charset="0"/>
                <a:ea typeface="BiauKai"/>
                <a:cs typeface="Times New Roman" panose="02020603050405020304" pitchFamily="18" charset="0"/>
              </a:rPr>
              <a:t>等</a:t>
            </a:r>
            <a:endParaRPr lang="en-US" altLang="zh-TW" dirty="0">
              <a:effectLst/>
              <a:latin typeface="Times New Roman" panose="02020603050405020304" pitchFamily="18" charset="0"/>
              <a:ea typeface="BiauKai"/>
              <a:cs typeface="Times New Roman" panose="02020603050405020304" pitchFamily="18" charset="0"/>
            </a:endParaRPr>
          </a:p>
          <a:p>
            <a:pPr lvl="1"/>
            <a:endParaRPr lang="en-US" altLang="zh-TW" dirty="0">
              <a:latin typeface="Times New Roman" panose="02020603050405020304" pitchFamily="18" charset="0"/>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使用者可以根據自己需求而選擇比較強大的中央處理器</a:t>
            </a:r>
            <a:r>
              <a:rPr lang="en-US" altLang="zh-TW" dirty="0">
                <a:effectLst/>
                <a:latin typeface="Times New Roman" panose="02020603050405020304" pitchFamily="18" charset="0"/>
                <a:ea typeface="BiauKai"/>
              </a:rPr>
              <a:t>(CPU)</a:t>
            </a:r>
            <a:r>
              <a:rPr lang="zh-TW" altLang="zh-TW" dirty="0">
                <a:effectLst/>
                <a:latin typeface="Times New Roman" panose="02020603050405020304" pitchFamily="18" charset="0"/>
                <a:ea typeface="BiauKai"/>
                <a:cs typeface="Times New Roman" panose="02020603050405020304" pitchFamily="18" charset="0"/>
              </a:rPr>
              <a:t>，例如可以自由點選</a:t>
            </a:r>
            <a:r>
              <a:rPr lang="en-US" altLang="zh-TW" dirty="0">
                <a:effectLst/>
                <a:latin typeface="Times New Roman" panose="02020603050405020304" pitchFamily="18" charset="0"/>
                <a:ea typeface="BiauKai"/>
              </a:rPr>
              <a:t>GPU</a:t>
            </a:r>
            <a:r>
              <a:rPr lang="zh-TW" altLang="zh-TW" dirty="0">
                <a:effectLst/>
                <a:latin typeface="Times New Roman" panose="02020603050405020304" pitchFamily="18" charset="0"/>
                <a:ea typeface="BiauKai"/>
                <a:cs typeface="Times New Roman" panose="02020603050405020304" pitchFamily="18" charset="0"/>
              </a:rPr>
              <a:t>或者</a:t>
            </a:r>
            <a:r>
              <a:rPr lang="en-US" altLang="zh-TW" dirty="0">
                <a:effectLst/>
                <a:latin typeface="Times New Roman" panose="02020603050405020304" pitchFamily="18" charset="0"/>
                <a:ea typeface="BiauKai"/>
              </a:rPr>
              <a:t>TPU</a:t>
            </a:r>
            <a:r>
              <a:rPr lang="zh-TW" altLang="zh-TW" dirty="0">
                <a:effectLst/>
                <a:latin typeface="Times New Roman" panose="02020603050405020304" pitchFamily="18" charset="0"/>
                <a:ea typeface="BiauKai"/>
                <a:cs typeface="Times New Roman" panose="02020603050405020304" pitchFamily="18" charset="0"/>
              </a:rPr>
              <a:t>處理器</a:t>
            </a:r>
            <a:endParaRPr lang="en-US" altLang="zh-TW" dirty="0">
              <a:effectLst/>
              <a:latin typeface="Times New Roman" panose="02020603050405020304" pitchFamily="18" charset="0"/>
              <a:ea typeface="BiauKai"/>
              <a:cs typeface="Times New Roman" panose="02020603050405020304" pitchFamily="18" charset="0"/>
            </a:endParaRPr>
          </a:p>
          <a:p>
            <a:pPr lvl="1"/>
            <a:r>
              <a:rPr lang="en-US" altLang="zh-TW" dirty="0">
                <a:effectLst/>
                <a:latin typeface="Times New Roman" panose="02020603050405020304" pitchFamily="18" charset="0"/>
                <a:ea typeface="BiauKai"/>
              </a:rPr>
              <a:t>GPU</a:t>
            </a:r>
            <a:r>
              <a:rPr lang="zh-TW" altLang="zh-TW" dirty="0">
                <a:effectLst/>
                <a:latin typeface="Times New Roman" panose="02020603050405020304" pitchFamily="18" charset="0"/>
                <a:ea typeface="BiauKai"/>
                <a:cs typeface="Times New Roman" panose="02020603050405020304" pitchFamily="18" charset="0"/>
              </a:rPr>
              <a:t>稱為圖形處理器</a:t>
            </a:r>
            <a:r>
              <a:rPr lang="en-US" altLang="zh-TW" dirty="0">
                <a:effectLst/>
                <a:latin typeface="Times New Roman" panose="02020603050405020304" pitchFamily="18" charset="0"/>
                <a:ea typeface="BiauKai"/>
              </a:rPr>
              <a:t>(Graphic Processing Unit)</a:t>
            </a:r>
            <a:r>
              <a:rPr lang="zh-TW" altLang="zh-TW" dirty="0">
                <a:effectLst/>
                <a:latin typeface="Times New Roman" panose="02020603050405020304" pitchFamily="18" charset="0"/>
                <a:ea typeface="BiauKai"/>
                <a:cs typeface="Times New Roman" panose="02020603050405020304" pitchFamily="18" charset="0"/>
              </a:rPr>
              <a:t>，是一種專門用來處理影像顯示相關運算的微處理器，</a:t>
            </a:r>
            <a:endParaRPr lang="en-US" altLang="zh-TW" dirty="0">
              <a:effectLst/>
              <a:latin typeface="Times New Roman" panose="02020603050405020304" pitchFamily="18" charset="0"/>
              <a:ea typeface="BiauKai"/>
              <a:cs typeface="Times New Roman" panose="02020603050405020304" pitchFamily="18" charset="0"/>
            </a:endParaRPr>
          </a:p>
          <a:p>
            <a:pPr lvl="1"/>
            <a:r>
              <a:rPr lang="zh-TW" altLang="zh-TW" dirty="0">
                <a:effectLst/>
                <a:latin typeface="Times New Roman" panose="02020603050405020304" pitchFamily="18" charset="0"/>
                <a:ea typeface="BiauKai"/>
                <a:cs typeface="Times New Roman" panose="02020603050405020304" pitchFamily="18" charset="0"/>
              </a:rPr>
              <a:t>而</a:t>
            </a:r>
            <a:r>
              <a:rPr lang="en-US" altLang="zh-TW" dirty="0">
                <a:effectLst/>
                <a:latin typeface="Times New Roman" panose="02020603050405020304" pitchFamily="18" charset="0"/>
                <a:ea typeface="BiauKai"/>
              </a:rPr>
              <a:t>TPU</a:t>
            </a:r>
            <a:r>
              <a:rPr lang="zh-TW" altLang="zh-TW" dirty="0">
                <a:effectLst/>
                <a:latin typeface="Times New Roman" panose="02020603050405020304" pitchFamily="18" charset="0"/>
                <a:ea typeface="BiauKai"/>
                <a:cs typeface="Times New Roman" panose="02020603050405020304" pitchFamily="18" charset="0"/>
              </a:rPr>
              <a:t>稱為張量處理器</a:t>
            </a:r>
            <a:r>
              <a:rPr lang="en-US" altLang="zh-TW" dirty="0">
                <a:effectLst/>
                <a:latin typeface="Times New Roman" panose="02020603050405020304" pitchFamily="18" charset="0"/>
                <a:ea typeface="BiauKai"/>
              </a:rPr>
              <a:t>(Tensor Processing Unit)</a:t>
            </a:r>
            <a:r>
              <a:rPr lang="zh-TW" altLang="zh-TW" dirty="0">
                <a:effectLst/>
                <a:latin typeface="Times New Roman" panose="02020603050405020304" pitchFamily="18" charset="0"/>
                <a:ea typeface="BiauKai"/>
                <a:cs typeface="Times New Roman" panose="02020603050405020304" pitchFamily="18" charset="0"/>
              </a:rPr>
              <a:t>，是</a:t>
            </a:r>
            <a:r>
              <a:rPr lang="en-US" altLang="zh-TW" dirty="0">
                <a:effectLst/>
                <a:latin typeface="Times New Roman" panose="02020603050405020304" pitchFamily="18" charset="0"/>
                <a:ea typeface="BiauKai"/>
              </a:rPr>
              <a:t>Google</a:t>
            </a:r>
            <a:r>
              <a:rPr lang="zh-TW" altLang="zh-TW" dirty="0">
                <a:effectLst/>
                <a:latin typeface="Times New Roman" panose="02020603050405020304" pitchFamily="18" charset="0"/>
                <a:ea typeface="BiauKai"/>
                <a:cs typeface="Times New Roman" panose="02020603050405020304" pitchFamily="18" charset="0"/>
              </a:rPr>
              <a:t>公司開發的專門用來加速機器學習</a:t>
            </a:r>
            <a:r>
              <a:rPr lang="en-US" altLang="zh-TW" dirty="0">
                <a:effectLst/>
                <a:latin typeface="Times New Roman" panose="02020603050405020304" pitchFamily="18" charset="0"/>
                <a:ea typeface="BiauKai"/>
              </a:rPr>
              <a:t>(Machine Learning, ML)</a:t>
            </a:r>
            <a:r>
              <a:rPr lang="zh-TW" altLang="zh-TW" dirty="0">
                <a:effectLst/>
                <a:latin typeface="Times New Roman" panose="02020603050405020304" pitchFamily="18" charset="0"/>
                <a:ea typeface="BiauKai"/>
                <a:cs typeface="Times New Roman" panose="02020603050405020304" pitchFamily="18" charset="0"/>
              </a:rPr>
              <a:t>計算的速度，</a:t>
            </a:r>
            <a:endParaRPr lang="zh-TW" altLang="en-US" dirty="0"/>
          </a:p>
        </p:txBody>
      </p:sp>
    </p:spTree>
    <p:extLst>
      <p:ext uri="{BB962C8B-B14F-4D97-AF65-F5344CB8AC3E}">
        <p14:creationId xmlns:p14="http://schemas.microsoft.com/office/powerpoint/2010/main" val="21912075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24693-0225-46F9-AE89-8CCC0491A44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4C546C6-ABC5-4A65-A3E0-BF6963C7E3F2}"/>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72D46EAB-CE01-4CEF-A5B2-F88B2228885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75" y="2125663"/>
            <a:ext cx="7962899" cy="4051300"/>
          </a:xfrm>
          <a:prstGeom prst="rect">
            <a:avLst/>
          </a:prstGeom>
          <a:noFill/>
          <a:ln>
            <a:noFill/>
          </a:ln>
        </p:spPr>
      </p:pic>
      <p:sp>
        <p:nvSpPr>
          <p:cNvPr id="5" name="矩形 4">
            <a:extLst>
              <a:ext uri="{FF2B5EF4-FFF2-40B4-BE49-F238E27FC236}">
                <a16:creationId xmlns:a16="http://schemas.microsoft.com/office/drawing/2014/main" id="{955CCFE8-D5B5-4316-A053-5104F03C5FCA}"/>
              </a:ext>
            </a:extLst>
          </p:cNvPr>
          <p:cNvSpPr/>
          <p:nvPr/>
        </p:nvSpPr>
        <p:spPr>
          <a:xfrm>
            <a:off x="7477124" y="4815071"/>
            <a:ext cx="2181225" cy="13618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6" name="橢圓形圖說文字 462">
            <a:extLst>
              <a:ext uri="{FF2B5EF4-FFF2-40B4-BE49-F238E27FC236}">
                <a16:creationId xmlns:a16="http://schemas.microsoft.com/office/drawing/2014/main" id="{066A2233-1B7D-4D8B-A4FE-6FF12087EDFB}"/>
              </a:ext>
            </a:extLst>
          </p:cNvPr>
          <p:cNvSpPr/>
          <p:nvPr/>
        </p:nvSpPr>
        <p:spPr>
          <a:xfrm>
            <a:off x="4257675" y="4360636"/>
            <a:ext cx="2387917" cy="1135380"/>
          </a:xfrm>
          <a:prstGeom prst="wedgeEllipseCallout">
            <a:avLst>
              <a:gd name="adj1" fmla="val 83637"/>
              <a:gd name="adj2" fmla="val 31365"/>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TW" sz="2000" b="1" kern="100">
                <a:solidFill>
                  <a:srgbClr val="FFFF00"/>
                </a:solidFill>
                <a:effectLst/>
                <a:ea typeface="新細明體" panose="02020500000000000000" pitchFamily="18" charset="-120"/>
                <a:cs typeface="Times New Roman" panose="02020603050405020304" pitchFamily="18" charset="0"/>
              </a:rPr>
              <a:t>記憶體</a:t>
            </a:r>
            <a:r>
              <a:rPr lang="en-US" sz="2000" b="1" kern="100">
                <a:solidFill>
                  <a:srgbClr val="FFFF00"/>
                </a:solidFill>
                <a:effectLst/>
                <a:ea typeface="新細明體" panose="02020500000000000000" pitchFamily="18" charset="-120"/>
                <a:cs typeface="Times New Roman" panose="02020603050405020304" pitchFamily="18" charset="0"/>
              </a:rPr>
              <a:t>RAM</a:t>
            </a:r>
            <a:r>
              <a:rPr lang="zh-TW" sz="2000" b="1" kern="100">
                <a:solidFill>
                  <a:srgbClr val="FFFF00"/>
                </a:solidFill>
                <a:effectLst/>
                <a:ea typeface="新細明體" panose="02020500000000000000" pitchFamily="18" charset="-120"/>
                <a:cs typeface="Times New Roman" panose="02020603050405020304" pitchFamily="18" charset="0"/>
              </a:rPr>
              <a:t>與硬碟配置</a:t>
            </a:r>
            <a:endParaRPr lang="zh-TW" sz="2000" kern="100">
              <a:effectLs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0601797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482A85-046F-4CD0-9CF1-EE77CE767544}"/>
              </a:ext>
            </a:extLst>
          </p:cNvPr>
          <p:cNvSpPr>
            <a:spLocks noGrp="1"/>
          </p:cNvSpPr>
          <p:nvPr>
            <p:ph type="title"/>
          </p:nvPr>
        </p:nvSpPr>
        <p:spPr/>
        <p:txBody>
          <a:bodyPr/>
          <a:lstStyle/>
          <a:p>
            <a:r>
              <a:rPr lang="en-US" altLang="zh-TW" dirty="0" err="1">
                <a:effectLst/>
                <a:latin typeface="Times New Roman" panose="02020603050405020304" pitchFamily="18" charset="0"/>
                <a:ea typeface="BiauKai"/>
              </a:rPr>
              <a:t>IPython</a:t>
            </a:r>
            <a:r>
              <a:rPr lang="en-US" altLang="zh-TW" dirty="0">
                <a:effectLst/>
                <a:latin typeface="Times New Roman" panose="02020603050405020304" pitchFamily="18" charset="0"/>
                <a:ea typeface="BiauKai"/>
              </a:rPr>
              <a:t> Notebook</a:t>
            </a:r>
            <a:r>
              <a:rPr lang="zh-TW" altLang="en-US" dirty="0">
                <a:effectLst/>
                <a:latin typeface="Times New Roman" panose="02020603050405020304" pitchFamily="18" charset="0"/>
                <a:ea typeface="BiauKai"/>
                <a:cs typeface="Times New Roman" panose="02020603050405020304" pitchFamily="18" charset="0"/>
              </a:rPr>
              <a:t> </a:t>
            </a:r>
            <a:r>
              <a:rPr lang="en-US" altLang="zh-TW" dirty="0">
                <a:effectLst/>
                <a:latin typeface="Times New Roman" panose="02020603050405020304" pitchFamily="18" charset="0"/>
                <a:ea typeface="BiauKai"/>
                <a:cs typeface="Times New Roman" panose="02020603050405020304" pitchFamily="18" charset="0"/>
              </a:rPr>
              <a:t>Vs. </a:t>
            </a:r>
            <a:r>
              <a:rPr lang="en-US" altLang="zh-TW" dirty="0" err="1">
                <a:effectLst/>
                <a:latin typeface="Times New Roman" panose="02020603050405020304" pitchFamily="18" charset="0"/>
                <a:ea typeface="BiauKai"/>
              </a:rPr>
              <a:t>Jupyter</a:t>
            </a:r>
            <a:r>
              <a:rPr lang="en-US" altLang="zh-TW" dirty="0">
                <a:effectLst/>
                <a:latin typeface="Times New Roman" panose="02020603050405020304" pitchFamily="18" charset="0"/>
                <a:ea typeface="BiauKai"/>
              </a:rPr>
              <a:t> Notebook</a:t>
            </a:r>
            <a:endParaRPr lang="zh-TW" altLang="en-US" dirty="0"/>
          </a:p>
        </p:txBody>
      </p:sp>
      <p:sp>
        <p:nvSpPr>
          <p:cNvPr id="3" name="內容版面配置區 2">
            <a:extLst>
              <a:ext uri="{FF2B5EF4-FFF2-40B4-BE49-F238E27FC236}">
                <a16:creationId xmlns:a16="http://schemas.microsoft.com/office/drawing/2014/main" id="{CACC3EE6-05C4-41C7-9E6A-AD65F7F2BAC0}"/>
              </a:ext>
            </a:extLst>
          </p:cNvPr>
          <p:cNvSpPr>
            <a:spLocks noGrp="1"/>
          </p:cNvSpPr>
          <p:nvPr>
            <p:ph idx="1"/>
          </p:nvPr>
        </p:nvSpPr>
        <p:spPr/>
        <p:txBody>
          <a:bodyPr>
            <a:noAutofit/>
          </a:bodyPr>
          <a:lstStyle/>
          <a:p>
            <a:r>
              <a:rPr lang="zh-TW" altLang="zh-TW" dirty="0">
                <a:effectLst/>
                <a:latin typeface="Times New Roman" panose="02020603050405020304" pitchFamily="18" charset="0"/>
                <a:ea typeface="BiauKai"/>
                <a:cs typeface="Times New Roman" panose="02020603050405020304" pitchFamily="18" charset="0"/>
              </a:rPr>
              <a:t>剛剛修改名稱的筆記本</a:t>
            </a:r>
            <a:r>
              <a:rPr lang="en-US" altLang="zh-TW" dirty="0">
                <a:effectLst/>
                <a:latin typeface="Times New Roman" panose="02020603050405020304" pitchFamily="18" charset="0"/>
                <a:ea typeface="BiauKai"/>
              </a:rPr>
              <a:t>Clustering_kmc1.ipynb</a:t>
            </a:r>
            <a:r>
              <a:rPr lang="zh-TW" altLang="zh-TW" dirty="0">
                <a:effectLst/>
                <a:latin typeface="Times New Roman" panose="02020603050405020304" pitchFamily="18" charset="0"/>
                <a:ea typeface="BiauKai"/>
                <a:cs typeface="Times New Roman" panose="02020603050405020304" pitchFamily="18" charset="0"/>
              </a:rPr>
              <a:t>中的副檔案名稱為</a:t>
            </a:r>
            <a:r>
              <a:rPr lang="en-US" altLang="zh-TW" dirty="0" err="1">
                <a:effectLst/>
                <a:latin typeface="Times New Roman" panose="02020603050405020304" pitchFamily="18" charset="0"/>
                <a:ea typeface="BiauKai"/>
              </a:rPr>
              <a:t>ipynb</a:t>
            </a:r>
            <a:r>
              <a:rPr lang="zh-TW" altLang="zh-TW" dirty="0">
                <a:effectLst/>
                <a:latin typeface="Times New Roman" panose="02020603050405020304" pitchFamily="18" charset="0"/>
                <a:ea typeface="BiauKai"/>
                <a:cs typeface="Times New Roman" panose="02020603050405020304" pitchFamily="18" charset="0"/>
              </a:rPr>
              <a:t>，是</a:t>
            </a:r>
            <a:r>
              <a:rPr lang="en-US" altLang="zh-TW" dirty="0" err="1">
                <a:effectLst/>
                <a:latin typeface="Times New Roman" panose="02020603050405020304" pitchFamily="18" charset="0"/>
                <a:ea typeface="BiauKai"/>
              </a:rPr>
              <a:t>IPython</a:t>
            </a:r>
            <a:r>
              <a:rPr lang="en-US" altLang="zh-TW" dirty="0">
                <a:effectLst/>
                <a:latin typeface="Times New Roman" panose="02020603050405020304" pitchFamily="18" charset="0"/>
                <a:ea typeface="BiauKai"/>
              </a:rPr>
              <a:t> Notebook</a:t>
            </a:r>
            <a:r>
              <a:rPr lang="zh-TW" altLang="zh-TW" dirty="0">
                <a:effectLst/>
                <a:latin typeface="Times New Roman" panose="02020603050405020304" pitchFamily="18" charset="0"/>
                <a:ea typeface="BiauKai"/>
                <a:cs typeface="Times New Roman" panose="02020603050405020304" pitchFamily="18" charset="0"/>
              </a:rPr>
              <a:t>的意思</a:t>
            </a:r>
            <a:endParaRPr lang="en-US" altLang="zh-TW" dirty="0">
              <a:effectLst/>
              <a:latin typeface="Times New Roman" panose="02020603050405020304" pitchFamily="18" charset="0"/>
              <a:ea typeface="BiauKai"/>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err="1">
                <a:effectLst/>
                <a:latin typeface="Times New Roman" panose="02020603050405020304" pitchFamily="18" charset="0"/>
                <a:ea typeface="BiauKai"/>
              </a:rPr>
              <a:t>IPython</a:t>
            </a:r>
            <a:r>
              <a:rPr lang="zh-TW" altLang="zh-TW" dirty="0">
                <a:effectLst/>
                <a:latin typeface="Times New Roman" panose="02020603050405020304" pitchFamily="18" charset="0"/>
                <a:ea typeface="BiauKai"/>
                <a:cs typeface="Times New Roman" panose="02020603050405020304" pitchFamily="18" charset="0"/>
              </a:rPr>
              <a:t>中的「</a:t>
            </a:r>
            <a:r>
              <a:rPr lang="en-US" altLang="zh-TW" dirty="0">
                <a:effectLst/>
                <a:latin typeface="Times New Roman" panose="02020603050405020304" pitchFamily="18" charset="0"/>
                <a:ea typeface="BiauKai"/>
              </a:rPr>
              <a:t>I</a:t>
            </a:r>
            <a:r>
              <a:rPr lang="zh-TW" altLang="zh-TW" dirty="0">
                <a:effectLst/>
                <a:latin typeface="Times New Roman" panose="02020603050405020304" pitchFamily="18" charset="0"/>
                <a:ea typeface="BiauKai"/>
                <a:cs typeface="Times New Roman" panose="02020603050405020304" pitchFamily="18" charset="0"/>
              </a:rPr>
              <a:t>」代表互動</a:t>
            </a:r>
            <a:r>
              <a:rPr lang="en-US" altLang="zh-TW" dirty="0">
                <a:effectLst/>
                <a:latin typeface="Times New Roman" panose="02020603050405020304" pitchFamily="18" charset="0"/>
                <a:ea typeface="BiauKai"/>
              </a:rPr>
              <a:t>(Interactive)</a:t>
            </a:r>
            <a:r>
              <a:rPr lang="zh-TW" altLang="zh-TW" dirty="0">
                <a:effectLst/>
                <a:latin typeface="Times New Roman" panose="02020603050405020304" pitchFamily="18" charset="0"/>
                <a:ea typeface="BiauKai"/>
                <a:cs typeface="Times New Roman" panose="02020603050405020304" pitchFamily="18" charset="0"/>
              </a:rPr>
              <a:t>，即交互的意思，而</a:t>
            </a:r>
            <a:r>
              <a:rPr lang="en-US" altLang="zh-TW" dirty="0" err="1">
                <a:effectLst/>
                <a:latin typeface="Times New Roman" panose="02020603050405020304" pitchFamily="18" charset="0"/>
                <a:ea typeface="BiauKai"/>
              </a:rPr>
              <a:t>IPython</a:t>
            </a:r>
            <a:r>
              <a:rPr lang="en-US" altLang="zh-TW" dirty="0">
                <a:effectLst/>
                <a:latin typeface="Times New Roman" panose="02020603050405020304" pitchFamily="18" charset="0"/>
                <a:ea typeface="BiauKai"/>
              </a:rPr>
              <a:t> Notebook</a:t>
            </a:r>
            <a:r>
              <a:rPr lang="zh-TW" altLang="zh-TW" dirty="0">
                <a:effectLst/>
                <a:latin typeface="Times New Roman" panose="02020603050405020304" pitchFamily="18" charset="0"/>
                <a:ea typeface="BiauKai"/>
                <a:cs typeface="Times New Roman" panose="02020603050405020304" pitchFamily="18" charset="0"/>
              </a:rPr>
              <a:t>是</a:t>
            </a:r>
            <a:r>
              <a:rPr lang="en-US" altLang="zh-TW" dirty="0" err="1">
                <a:effectLst/>
                <a:latin typeface="Times New Roman" panose="02020603050405020304" pitchFamily="18" charset="0"/>
                <a:ea typeface="BiauKai"/>
              </a:rPr>
              <a:t>Jupyter</a:t>
            </a:r>
            <a:r>
              <a:rPr lang="en-US" altLang="zh-TW" dirty="0">
                <a:effectLst/>
                <a:latin typeface="Times New Roman" panose="02020603050405020304" pitchFamily="18" charset="0"/>
                <a:ea typeface="BiauKai"/>
              </a:rPr>
              <a:t> Notebook</a:t>
            </a:r>
            <a:r>
              <a:rPr lang="zh-TW" altLang="zh-TW" dirty="0">
                <a:effectLst/>
                <a:latin typeface="Times New Roman" panose="02020603050405020304" pitchFamily="18" charset="0"/>
                <a:ea typeface="BiauKai"/>
                <a:cs typeface="Times New Roman" panose="02020603050405020304" pitchFamily="18" charset="0"/>
              </a:rPr>
              <a:t>前身。</a:t>
            </a:r>
            <a:endParaRPr lang="en-US" altLang="zh-TW" dirty="0">
              <a:effectLst/>
              <a:latin typeface="Times New Roman" panose="02020603050405020304" pitchFamily="18" charset="0"/>
              <a:ea typeface="BiauKai"/>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r>
              <a:rPr lang="en-US" altLang="zh-TW" dirty="0" err="1">
                <a:effectLst/>
                <a:latin typeface="Times New Roman" panose="02020603050405020304" pitchFamily="18" charset="0"/>
                <a:ea typeface="BiauKai"/>
              </a:rPr>
              <a:t>Jupyter</a:t>
            </a:r>
            <a:r>
              <a:rPr lang="zh-TW" altLang="zh-TW" dirty="0">
                <a:effectLst/>
                <a:latin typeface="Times New Roman" panose="02020603050405020304" pitchFamily="18" charset="0"/>
                <a:ea typeface="BiauKai"/>
                <a:cs typeface="Times New Roman" panose="02020603050405020304" pitchFamily="18" charset="0"/>
              </a:rPr>
              <a:t>大約在</a:t>
            </a:r>
            <a:r>
              <a:rPr lang="en-US" altLang="zh-TW" dirty="0">
                <a:effectLst/>
                <a:latin typeface="Times New Roman" panose="02020603050405020304" pitchFamily="18" charset="0"/>
                <a:ea typeface="BiauKai"/>
              </a:rPr>
              <a:t>2014</a:t>
            </a:r>
            <a:r>
              <a:rPr lang="zh-TW" altLang="zh-TW" dirty="0">
                <a:effectLst/>
                <a:latin typeface="Times New Roman" panose="02020603050405020304" pitchFamily="18" charset="0"/>
                <a:ea typeface="BiauKai"/>
                <a:cs typeface="Times New Roman" panose="02020603050405020304" pitchFamily="18" charset="0"/>
              </a:rPr>
              <a:t>年從</a:t>
            </a:r>
            <a:r>
              <a:rPr lang="en-US" altLang="zh-TW" dirty="0" err="1">
                <a:effectLst/>
                <a:latin typeface="Times New Roman" panose="02020603050405020304" pitchFamily="18" charset="0"/>
                <a:ea typeface="BiauKai"/>
              </a:rPr>
              <a:t>IPython</a:t>
            </a:r>
            <a:r>
              <a:rPr lang="zh-TW" altLang="zh-TW" dirty="0">
                <a:effectLst/>
                <a:latin typeface="Times New Roman" panose="02020603050405020304" pitchFamily="18" charset="0"/>
                <a:ea typeface="BiauKai"/>
                <a:cs typeface="Times New Roman" panose="02020603050405020304" pitchFamily="18" charset="0"/>
              </a:rPr>
              <a:t>中衍生出來</a:t>
            </a:r>
            <a:endParaRPr lang="en-US" altLang="zh-TW" dirty="0">
              <a:effectLst/>
              <a:latin typeface="Times New Roman" panose="02020603050405020304" pitchFamily="18" charset="0"/>
              <a:ea typeface="BiauKai"/>
              <a:cs typeface="Times New Roman" panose="02020603050405020304" pitchFamily="18" charset="0"/>
            </a:endParaRPr>
          </a:p>
          <a:p>
            <a:endParaRPr lang="en-US" altLang="zh-TW" dirty="0">
              <a:latin typeface="Times New Roman" panose="02020603050405020304" pitchFamily="18" charset="0"/>
              <a:ea typeface="BiauKai"/>
              <a:cs typeface="Times New Roman" panose="02020603050405020304" pitchFamily="18" charset="0"/>
            </a:endParaRPr>
          </a:p>
          <a:p>
            <a:r>
              <a:rPr lang="en-US" altLang="zh-TW" dirty="0" err="1">
                <a:effectLst/>
                <a:latin typeface="Times New Roman" panose="02020603050405020304" pitchFamily="18" charset="0"/>
                <a:ea typeface="BiauKai"/>
              </a:rPr>
              <a:t>Jupyter</a:t>
            </a:r>
            <a:r>
              <a:rPr lang="zh-TW" altLang="zh-TW" dirty="0">
                <a:effectLst/>
                <a:latin typeface="Times New Roman" panose="02020603050405020304" pitchFamily="18" charset="0"/>
                <a:ea typeface="BiauKai"/>
                <a:cs typeface="Times New Roman" panose="02020603050405020304" pitchFamily="18" charset="0"/>
              </a:rPr>
              <a:t>主要做為數十種程式語言的互動式計算開發開源軟體，開放標準和服務，即</a:t>
            </a:r>
            <a:r>
              <a:rPr lang="en-US" altLang="zh-TW" dirty="0" err="1">
                <a:effectLst/>
                <a:latin typeface="Times New Roman" panose="02020603050405020304" pitchFamily="18" charset="0"/>
                <a:ea typeface="BiauKai"/>
              </a:rPr>
              <a:t>Jupyter</a:t>
            </a:r>
            <a:r>
              <a:rPr lang="zh-TW" altLang="zh-TW" dirty="0">
                <a:effectLst/>
                <a:latin typeface="Times New Roman" panose="02020603050405020304" pitchFamily="18" charset="0"/>
                <a:ea typeface="BiauKai"/>
                <a:cs typeface="Times New Roman" panose="02020603050405020304" pitchFamily="18" charset="0"/>
              </a:rPr>
              <a:t>可以支援數十種語言的執行環境</a:t>
            </a:r>
            <a:endParaRPr lang="en-US" altLang="zh-TW"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50019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482A85-046F-4CD0-9CF1-EE77CE767544}"/>
              </a:ext>
            </a:extLst>
          </p:cNvPr>
          <p:cNvSpPr>
            <a:spLocks noGrp="1"/>
          </p:cNvSpPr>
          <p:nvPr>
            <p:ph type="title"/>
          </p:nvPr>
        </p:nvSpPr>
        <p:spPr/>
        <p:txBody>
          <a:bodyPr/>
          <a:lstStyle/>
          <a:p>
            <a:r>
              <a:rPr lang="en-US" altLang="zh-TW" dirty="0" err="1">
                <a:effectLst/>
                <a:latin typeface="Times New Roman" panose="02020603050405020304" pitchFamily="18" charset="0"/>
                <a:ea typeface="BiauKai"/>
              </a:rPr>
              <a:t>IPython</a:t>
            </a:r>
            <a:r>
              <a:rPr lang="en-US" altLang="zh-TW" dirty="0">
                <a:effectLst/>
                <a:latin typeface="Times New Roman" panose="02020603050405020304" pitchFamily="18" charset="0"/>
                <a:ea typeface="BiauKai"/>
              </a:rPr>
              <a:t> Notebook</a:t>
            </a:r>
            <a:r>
              <a:rPr lang="zh-TW" altLang="en-US" dirty="0">
                <a:effectLst/>
                <a:latin typeface="Times New Roman" panose="02020603050405020304" pitchFamily="18" charset="0"/>
                <a:ea typeface="BiauKai"/>
                <a:cs typeface="Times New Roman" panose="02020603050405020304" pitchFamily="18" charset="0"/>
              </a:rPr>
              <a:t> </a:t>
            </a:r>
            <a:r>
              <a:rPr lang="en-US" altLang="zh-TW" dirty="0">
                <a:effectLst/>
                <a:latin typeface="Times New Roman" panose="02020603050405020304" pitchFamily="18" charset="0"/>
                <a:ea typeface="BiauKai"/>
                <a:cs typeface="Times New Roman" panose="02020603050405020304" pitchFamily="18" charset="0"/>
              </a:rPr>
              <a:t>Vs. </a:t>
            </a:r>
            <a:r>
              <a:rPr lang="en-US" altLang="zh-TW" dirty="0" err="1">
                <a:effectLst/>
                <a:latin typeface="Times New Roman" panose="02020603050405020304" pitchFamily="18" charset="0"/>
                <a:ea typeface="BiauKai"/>
              </a:rPr>
              <a:t>Jupyter</a:t>
            </a:r>
            <a:r>
              <a:rPr lang="en-US" altLang="zh-TW" dirty="0">
                <a:effectLst/>
                <a:latin typeface="Times New Roman" panose="02020603050405020304" pitchFamily="18" charset="0"/>
                <a:ea typeface="BiauKai"/>
              </a:rPr>
              <a:t> Notebook</a:t>
            </a:r>
            <a:endParaRPr lang="zh-TW" altLang="en-US" dirty="0"/>
          </a:p>
        </p:txBody>
      </p:sp>
      <p:sp>
        <p:nvSpPr>
          <p:cNvPr id="3" name="內容版面配置區 2">
            <a:extLst>
              <a:ext uri="{FF2B5EF4-FFF2-40B4-BE49-F238E27FC236}">
                <a16:creationId xmlns:a16="http://schemas.microsoft.com/office/drawing/2014/main" id="{CACC3EE6-05C4-41C7-9E6A-AD65F7F2BAC0}"/>
              </a:ext>
            </a:extLst>
          </p:cNvPr>
          <p:cNvSpPr>
            <a:spLocks noGrp="1"/>
          </p:cNvSpPr>
          <p:nvPr>
            <p:ph idx="1"/>
          </p:nvPr>
        </p:nvSpPr>
        <p:spPr/>
        <p:txBody>
          <a:bodyPr>
            <a:noAutofit/>
          </a:bodyPr>
          <a:lstStyle/>
          <a:p>
            <a:r>
              <a:rPr lang="en-US" altLang="zh-TW" dirty="0" err="1">
                <a:effectLst/>
                <a:latin typeface="Times New Roman" panose="02020603050405020304" pitchFamily="18" charset="0"/>
                <a:ea typeface="BiauKai"/>
              </a:rPr>
              <a:t>Jupyter</a:t>
            </a:r>
            <a:r>
              <a:rPr lang="en-US" altLang="zh-TW" dirty="0">
                <a:effectLst/>
                <a:latin typeface="Times New Roman" panose="02020603050405020304" pitchFamily="18" charset="0"/>
                <a:ea typeface="BiauKai"/>
              </a:rPr>
              <a:t> Notebook</a:t>
            </a:r>
            <a:r>
              <a:rPr lang="zh-TW" altLang="zh-TW" dirty="0">
                <a:effectLst/>
                <a:latin typeface="Times New Roman" panose="02020603050405020304" pitchFamily="18" charset="0"/>
                <a:ea typeface="BiauKai"/>
                <a:cs typeface="Times New Roman" panose="02020603050405020304" pitchFamily="18" charset="0"/>
              </a:rPr>
              <a:t>是一個建構於網頁應用程式的開源整合開發環境，允許使用者如同是在筆記本</a:t>
            </a:r>
            <a:r>
              <a:rPr lang="en-US" altLang="zh-TW" dirty="0">
                <a:effectLst/>
                <a:latin typeface="Times New Roman" panose="02020603050405020304" pitchFamily="18" charset="0"/>
                <a:ea typeface="BiauKai"/>
              </a:rPr>
              <a:t>(Notebook)</a:t>
            </a:r>
            <a:r>
              <a:rPr lang="zh-TW" altLang="zh-TW" dirty="0">
                <a:effectLst/>
                <a:latin typeface="Times New Roman" panose="02020603050405020304" pitchFamily="18" charset="0"/>
                <a:ea typeface="BiauKai"/>
                <a:cs typeface="Times New Roman" panose="02020603050405020304" pitchFamily="18" charset="0"/>
              </a:rPr>
              <a:t>上撰寫程式、顯示程式以及作一些視覺化輸出，</a:t>
            </a:r>
            <a:endParaRPr lang="en-US" altLang="zh-TW" dirty="0">
              <a:effectLst/>
              <a:latin typeface="Times New Roman" panose="02020603050405020304" pitchFamily="18" charset="0"/>
              <a:ea typeface="BiauKai"/>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當時取名為</a:t>
            </a:r>
            <a:r>
              <a:rPr lang="en-US" altLang="zh-TW" dirty="0" err="1">
                <a:effectLst/>
                <a:latin typeface="Times New Roman" panose="02020603050405020304" pitchFamily="18" charset="0"/>
                <a:ea typeface="BiauKai"/>
              </a:rPr>
              <a:t>Jupyter</a:t>
            </a:r>
            <a:r>
              <a:rPr lang="zh-TW" altLang="zh-TW" dirty="0">
                <a:effectLst/>
                <a:latin typeface="Times New Roman" panose="02020603050405020304" pitchFamily="18" charset="0"/>
                <a:ea typeface="BiauKai"/>
                <a:cs typeface="Times New Roman" panose="02020603050405020304" pitchFamily="18" charset="0"/>
              </a:rPr>
              <a:t>是有一些歷史用意的，即對</a:t>
            </a:r>
            <a:r>
              <a:rPr lang="en-US" altLang="zh-TW" dirty="0" err="1">
                <a:effectLst/>
                <a:latin typeface="Times New Roman" panose="02020603050405020304" pitchFamily="18" charset="0"/>
                <a:ea typeface="BiauKai"/>
              </a:rPr>
              <a:t>Jupyter</a:t>
            </a:r>
            <a:r>
              <a:rPr lang="zh-TW" altLang="zh-TW" dirty="0">
                <a:effectLst/>
                <a:latin typeface="Times New Roman" panose="02020603050405020304" pitchFamily="18" charset="0"/>
                <a:ea typeface="BiauKai"/>
                <a:cs typeface="Times New Roman" panose="02020603050405020304" pitchFamily="18" charset="0"/>
              </a:rPr>
              <a:t>所支援的三種主要核心程式語言的結合，</a:t>
            </a:r>
            <a:r>
              <a:rPr lang="en-US" altLang="zh-TW" dirty="0" err="1">
                <a:effectLst/>
                <a:latin typeface="Times New Roman" panose="02020603050405020304" pitchFamily="18" charset="0"/>
                <a:ea typeface="BiauKai"/>
              </a:rPr>
              <a:t>Jupyter</a:t>
            </a:r>
            <a:r>
              <a:rPr lang="zh-TW" altLang="zh-TW" dirty="0">
                <a:effectLst/>
                <a:latin typeface="Times New Roman" panose="02020603050405020304" pitchFamily="18" charset="0"/>
                <a:ea typeface="BiauKai"/>
                <a:cs typeface="Times New Roman" panose="02020603050405020304" pitchFamily="18" charset="0"/>
              </a:rPr>
              <a:t>中的</a:t>
            </a:r>
            <a:r>
              <a:rPr lang="en-US" altLang="zh-TW" dirty="0">
                <a:solidFill>
                  <a:srgbClr val="000000"/>
                </a:solidFill>
                <a:effectLst/>
                <a:latin typeface="Times New Roman" panose="02020603050405020304" pitchFamily="18" charset="0"/>
                <a:ea typeface="BiauKai"/>
              </a:rPr>
              <a:t>Ju</a:t>
            </a:r>
            <a:r>
              <a:rPr lang="zh-TW" altLang="zh-TW" dirty="0">
                <a:effectLst/>
                <a:latin typeface="Times New Roman" panose="02020603050405020304" pitchFamily="18" charset="0"/>
                <a:ea typeface="BiauKai"/>
                <a:cs typeface="Times New Roman" panose="02020603050405020304" pitchFamily="18" charset="0"/>
              </a:rPr>
              <a:t>代表的是</a:t>
            </a:r>
            <a:r>
              <a:rPr lang="en-US" altLang="zh-TW" dirty="0">
                <a:effectLst/>
                <a:latin typeface="Times New Roman" panose="02020603050405020304" pitchFamily="18" charset="0"/>
                <a:ea typeface="BiauKai"/>
              </a:rPr>
              <a:t>Julia</a:t>
            </a:r>
            <a:r>
              <a:rPr lang="zh-TW" altLang="zh-TW" dirty="0">
                <a:effectLst/>
                <a:latin typeface="Times New Roman" panose="02020603050405020304" pitchFamily="18" charset="0"/>
                <a:ea typeface="BiauKai"/>
                <a:cs typeface="Times New Roman" panose="02020603050405020304" pitchFamily="18" charset="0"/>
              </a:rPr>
              <a:t>語言，</a:t>
            </a:r>
            <a:r>
              <a:rPr lang="en-US" altLang="zh-TW" dirty="0" err="1">
                <a:solidFill>
                  <a:srgbClr val="000000"/>
                </a:solidFill>
                <a:effectLst/>
                <a:latin typeface="Times New Roman" panose="02020603050405020304" pitchFamily="18" charset="0"/>
                <a:ea typeface="BiauKai"/>
              </a:rPr>
              <a:t>py</a:t>
            </a:r>
            <a:r>
              <a:rPr lang="zh-TW" altLang="zh-TW" dirty="0">
                <a:effectLst/>
                <a:latin typeface="Times New Roman" panose="02020603050405020304" pitchFamily="18" charset="0"/>
                <a:ea typeface="BiauKai"/>
                <a:cs typeface="Times New Roman" panose="02020603050405020304" pitchFamily="18" charset="0"/>
              </a:rPr>
              <a:t>代表的是</a:t>
            </a:r>
            <a:r>
              <a:rPr lang="en-US" altLang="zh-TW" dirty="0">
                <a:effectLst/>
                <a:latin typeface="Times New Roman" panose="02020603050405020304" pitchFamily="18" charset="0"/>
                <a:ea typeface="BiauKai"/>
              </a:rPr>
              <a:t>Python</a:t>
            </a:r>
            <a:r>
              <a:rPr lang="zh-TW" altLang="zh-TW" dirty="0">
                <a:effectLst/>
                <a:latin typeface="Times New Roman" panose="02020603050405020304" pitchFamily="18" charset="0"/>
                <a:ea typeface="BiauKai"/>
                <a:cs typeface="Times New Roman" panose="02020603050405020304" pitchFamily="18" charset="0"/>
              </a:rPr>
              <a:t>語言，</a:t>
            </a:r>
            <a:r>
              <a:rPr lang="en-US" altLang="zh-TW" dirty="0">
                <a:solidFill>
                  <a:srgbClr val="000000"/>
                </a:solidFill>
                <a:effectLst/>
                <a:latin typeface="Times New Roman" panose="02020603050405020304" pitchFamily="18" charset="0"/>
                <a:ea typeface="BiauKai"/>
              </a:rPr>
              <a:t>r</a:t>
            </a:r>
            <a:r>
              <a:rPr lang="zh-TW" altLang="zh-TW" dirty="0">
                <a:effectLst/>
                <a:latin typeface="Times New Roman" panose="02020603050405020304" pitchFamily="18" charset="0"/>
                <a:ea typeface="BiauKai"/>
                <a:cs typeface="Times New Roman" panose="02020603050405020304" pitchFamily="18" charset="0"/>
              </a:rPr>
              <a:t>代表的是</a:t>
            </a:r>
            <a:r>
              <a:rPr lang="en-US" altLang="zh-TW" dirty="0">
                <a:effectLst/>
                <a:latin typeface="Times New Roman" panose="02020603050405020304" pitchFamily="18" charset="0"/>
                <a:ea typeface="BiauKai"/>
              </a:rPr>
              <a:t>R</a:t>
            </a:r>
            <a:r>
              <a:rPr lang="zh-TW" altLang="zh-TW" dirty="0">
                <a:effectLst/>
                <a:latin typeface="Times New Roman" panose="02020603050405020304" pitchFamily="18" charset="0"/>
                <a:ea typeface="BiauKai"/>
                <a:cs typeface="Times New Roman" panose="02020603050405020304" pitchFamily="18" charset="0"/>
              </a:rPr>
              <a:t>語言，同時</a:t>
            </a:r>
            <a:r>
              <a:rPr lang="en-US" altLang="zh-TW" dirty="0" err="1">
                <a:effectLst/>
                <a:latin typeface="Times New Roman" panose="02020603050405020304" pitchFamily="18" charset="0"/>
                <a:ea typeface="BiauKai"/>
              </a:rPr>
              <a:t>Jupyter</a:t>
            </a:r>
            <a:r>
              <a:rPr lang="zh-TW" altLang="zh-TW" dirty="0">
                <a:effectLst/>
                <a:latin typeface="Times New Roman" panose="02020603050405020304" pitchFamily="18" charset="0"/>
                <a:ea typeface="BiauKai"/>
                <a:cs typeface="Times New Roman" panose="02020603050405020304" pitchFamily="18" charset="0"/>
              </a:rPr>
              <a:t>名稱也是對「現代科學之父」伽利略</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伽利萊</a:t>
            </a:r>
            <a:r>
              <a:rPr lang="en-US" altLang="zh-TW" dirty="0">
                <a:effectLst/>
                <a:latin typeface="Times New Roman" panose="02020603050405020304" pitchFamily="18" charset="0"/>
                <a:ea typeface="BiauKai"/>
              </a:rPr>
              <a:t>(Galileo Galilei)</a:t>
            </a:r>
            <a:r>
              <a:rPr lang="zh-TW" altLang="zh-TW" dirty="0">
                <a:effectLst/>
                <a:latin typeface="Times New Roman" panose="02020603050405020304" pitchFamily="18" charset="0"/>
                <a:ea typeface="BiauKai"/>
                <a:cs typeface="Times New Roman" panose="02020603050405020304" pitchFamily="18" charset="0"/>
              </a:rPr>
              <a:t>記錄發現木星</a:t>
            </a:r>
            <a:r>
              <a:rPr lang="en-US" altLang="zh-TW" dirty="0">
                <a:effectLst/>
                <a:latin typeface="Times New Roman" panose="02020603050405020304" pitchFamily="18" charset="0"/>
                <a:ea typeface="BiauKai"/>
              </a:rPr>
              <a:t>(Jupiter)</a:t>
            </a:r>
            <a:r>
              <a:rPr lang="zh-TW" altLang="zh-TW" dirty="0">
                <a:effectLst/>
                <a:latin typeface="Times New Roman" panose="02020603050405020304" pitchFamily="18" charset="0"/>
                <a:ea typeface="BiauKai"/>
                <a:cs typeface="Times New Roman" panose="02020603050405020304" pitchFamily="18" charset="0"/>
              </a:rPr>
              <a:t>的衛星的筆記本致敬。</a:t>
            </a:r>
            <a:endParaRPr lang="zh-TW" altLang="en-US" dirty="0"/>
          </a:p>
        </p:txBody>
      </p:sp>
      <p:pic>
        <p:nvPicPr>
          <p:cNvPr id="6" name="圖片 5">
            <a:extLst>
              <a:ext uri="{FF2B5EF4-FFF2-40B4-BE49-F238E27FC236}">
                <a16:creationId xmlns:a16="http://schemas.microsoft.com/office/drawing/2014/main" id="{FE774AD0-E2CC-490D-9B75-898029958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0125" y="4994786"/>
            <a:ext cx="2557462" cy="1716653"/>
          </a:xfrm>
          <a:prstGeom prst="rect">
            <a:avLst/>
          </a:prstGeom>
        </p:spPr>
      </p:pic>
      <p:pic>
        <p:nvPicPr>
          <p:cNvPr id="7" name="圖片 6">
            <a:extLst>
              <a:ext uri="{FF2B5EF4-FFF2-40B4-BE49-F238E27FC236}">
                <a16:creationId xmlns:a16="http://schemas.microsoft.com/office/drawing/2014/main" id="{2F9EE50E-E248-4A8C-90D5-C0103628485B}"/>
              </a:ext>
            </a:extLst>
          </p:cNvPr>
          <p:cNvPicPr>
            <a:picLocks noChangeAspect="1"/>
          </p:cNvPicPr>
          <p:nvPr/>
        </p:nvPicPr>
        <p:blipFill>
          <a:blip r:embed="rId3"/>
          <a:stretch>
            <a:fillRect/>
          </a:stretch>
        </p:blipFill>
        <p:spPr>
          <a:xfrm>
            <a:off x="5858432" y="4846072"/>
            <a:ext cx="2447367" cy="1716653"/>
          </a:xfrm>
          <a:prstGeom prst="rect">
            <a:avLst/>
          </a:prstGeom>
        </p:spPr>
      </p:pic>
    </p:spTree>
    <p:extLst>
      <p:ext uri="{BB962C8B-B14F-4D97-AF65-F5344CB8AC3E}">
        <p14:creationId xmlns:p14="http://schemas.microsoft.com/office/powerpoint/2010/main" val="301335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075B9F-A460-43CB-8AD6-57637C3821A8}"/>
              </a:ext>
            </a:extLst>
          </p:cNvPr>
          <p:cNvSpPr>
            <a:spLocks noGrp="1"/>
          </p:cNvSpPr>
          <p:nvPr>
            <p:ph type="title"/>
          </p:nvPr>
        </p:nvSpPr>
        <p:spPr/>
        <p:txBody>
          <a:bodyPr/>
          <a:lstStyle/>
          <a:p>
            <a:r>
              <a:rPr lang="zh-TW" altLang="zh-TW" kern="100" dirty="0">
                <a:latin typeface="Times New Roman" panose="02020603050405020304" pitchFamily="18" charset="0"/>
                <a:ea typeface="BiauKai"/>
                <a:cs typeface="Times New Roman" panose="02020603050405020304" pitchFamily="18" charset="0"/>
              </a:rPr>
              <a:t>以下要開始寫程式了</a:t>
            </a:r>
            <a:endParaRPr lang="zh-TW" altLang="en-US" dirty="0"/>
          </a:p>
        </p:txBody>
      </p:sp>
      <p:sp>
        <p:nvSpPr>
          <p:cNvPr id="3" name="內容版面配置區 2">
            <a:extLst>
              <a:ext uri="{FF2B5EF4-FFF2-40B4-BE49-F238E27FC236}">
                <a16:creationId xmlns:a16="http://schemas.microsoft.com/office/drawing/2014/main" id="{CE8A5AFD-E520-466B-BE20-5E0EC35BD4A0}"/>
              </a:ext>
            </a:extLst>
          </p:cNvPr>
          <p:cNvSpPr>
            <a:spLocks noGrp="1"/>
          </p:cNvSpPr>
          <p:nvPr>
            <p:ph idx="1"/>
          </p:nvPr>
        </p:nvSpPr>
        <p:spPr/>
        <p:txBody>
          <a:bodyPr>
            <a:normAutofit fontScale="92500"/>
          </a:bodyPr>
          <a:lstStyle/>
          <a:p>
            <a:r>
              <a:rPr lang="zh-TW" altLang="zh-TW" kern="100" dirty="0">
                <a:solidFill>
                  <a:srgbClr val="000000"/>
                </a:solidFill>
                <a:effectLst/>
                <a:latin typeface="Times New Roman" panose="02020603050405020304" pitchFamily="18" charset="0"/>
                <a:ea typeface="BiauKai"/>
                <a:cs typeface="Times New Roman" panose="02020603050405020304" pitchFamily="18" charset="0"/>
              </a:rPr>
              <a:t>提醒：</a:t>
            </a:r>
            <a:r>
              <a:rPr lang="zh-TW" altLang="zh-TW" kern="100" dirty="0">
                <a:effectLst/>
                <a:latin typeface="Times New Roman" panose="02020603050405020304" pitchFamily="18" charset="0"/>
                <a:ea typeface="BiauKai"/>
                <a:cs typeface="Times New Roman" panose="02020603050405020304" pitchFamily="18" charset="0"/>
              </a:rPr>
              <a:t>在使用</a:t>
            </a:r>
            <a:r>
              <a:rPr lang="en-US" altLang="zh-TW" kern="100" dirty="0">
                <a:effectLst/>
                <a:latin typeface="Times New Roman" panose="02020603050405020304" pitchFamily="18" charset="0"/>
                <a:ea typeface="BiauKai"/>
                <a:cs typeface="Times New Roman" panose="02020603050405020304" pitchFamily="18" charset="0"/>
              </a:rPr>
              <a:t>Python</a:t>
            </a:r>
            <a:r>
              <a:rPr lang="zh-TW" altLang="zh-TW" kern="100" dirty="0">
                <a:effectLst/>
                <a:latin typeface="Times New Roman" panose="02020603050405020304" pitchFamily="18" charset="0"/>
                <a:ea typeface="BiauKai"/>
                <a:cs typeface="Times New Roman" panose="02020603050405020304" pitchFamily="18" charset="0"/>
              </a:rPr>
              <a:t>進行大數據分析的時候，要記得一個學習重點，要善用前人或過去的自己所寫的程式碼</a:t>
            </a:r>
            <a:r>
              <a:rPr lang="zh-TW" altLang="zh-TW" kern="100" dirty="0">
                <a:solidFill>
                  <a:srgbClr val="000000"/>
                </a:solidFill>
                <a:effectLst/>
                <a:latin typeface="Times New Roman" panose="02020603050405020304" pitchFamily="18" charset="0"/>
                <a:ea typeface="BiauKai"/>
                <a:cs typeface="Times New Roman" panose="02020603050405020304" pitchFamily="18" charset="0"/>
              </a:rPr>
              <a:t>加以修改</a:t>
            </a:r>
            <a:r>
              <a:rPr lang="zh-TW" altLang="zh-TW" kern="100" dirty="0">
                <a:effectLst/>
                <a:latin typeface="Times New Roman" panose="02020603050405020304" pitchFamily="18" charset="0"/>
                <a:ea typeface="BiauKai"/>
                <a:cs typeface="Times New Roman" panose="02020603050405020304" pitchFamily="18" charset="0"/>
              </a:rPr>
              <a:t>，讓工作</a:t>
            </a:r>
            <a:r>
              <a:rPr lang="zh-TW" altLang="zh-TW" kern="100" dirty="0">
                <a:solidFill>
                  <a:srgbClr val="000000"/>
                </a:solidFill>
                <a:effectLst/>
                <a:latin typeface="Times New Roman" panose="02020603050405020304" pitchFamily="18" charset="0"/>
                <a:ea typeface="BiauKai"/>
                <a:cs typeface="Times New Roman" panose="02020603050405020304" pitchFamily="18" charset="0"/>
              </a:rPr>
              <a:t>事半功倍</a:t>
            </a:r>
            <a:r>
              <a:rPr lang="zh-TW" altLang="zh-TW" kern="100" dirty="0">
                <a:effectLst/>
                <a:latin typeface="Times New Roman" panose="02020603050405020304" pitchFamily="18" charset="0"/>
                <a:ea typeface="BiauKai"/>
                <a:cs typeface="Times New Roman" panose="02020603050405020304" pitchFamily="18" charset="0"/>
              </a:rPr>
              <a:t>，讓程式碼能夠透過引用</a:t>
            </a:r>
            <a:r>
              <a:rPr lang="en-US" altLang="zh-TW" kern="100" dirty="0">
                <a:effectLst/>
                <a:latin typeface="Times New Roman" panose="02020603050405020304" pitchFamily="18" charset="0"/>
                <a:ea typeface="BiauKai"/>
                <a:cs typeface="Times New Roman" panose="02020603050405020304" pitchFamily="18" charset="0"/>
              </a:rPr>
              <a:t>(Import)</a:t>
            </a:r>
            <a:r>
              <a:rPr lang="zh-TW" altLang="zh-TW" kern="100" dirty="0">
                <a:effectLst/>
                <a:latin typeface="Times New Roman" panose="02020603050405020304" pitchFamily="18" charset="0"/>
                <a:ea typeface="BiauKai"/>
                <a:cs typeface="Times New Roman" panose="02020603050405020304" pitchFamily="18" charset="0"/>
              </a:rPr>
              <a:t>的方式來重複使用模組</a:t>
            </a:r>
            <a:r>
              <a:rPr lang="en-US" altLang="zh-TW" kern="100" dirty="0">
                <a:effectLst/>
                <a:latin typeface="Times New Roman" panose="02020603050405020304" pitchFamily="18" charset="0"/>
                <a:ea typeface="BiauKai"/>
                <a:cs typeface="Times New Roman" panose="02020603050405020304" pitchFamily="18" charset="0"/>
              </a:rPr>
              <a:t>(Module)</a:t>
            </a:r>
            <a:r>
              <a:rPr lang="zh-TW" altLang="zh-TW" kern="100" dirty="0">
                <a:effectLst/>
                <a:latin typeface="Times New Roman" panose="02020603050405020304" pitchFamily="18" charset="0"/>
                <a:ea typeface="BiauKai"/>
                <a:cs typeface="Times New Roman" panose="02020603050405020304" pitchFamily="18" charset="0"/>
              </a:rPr>
              <a:t>或套件</a:t>
            </a:r>
            <a:r>
              <a:rPr lang="en-US" altLang="zh-TW" kern="100" dirty="0">
                <a:effectLst/>
                <a:latin typeface="Times New Roman" panose="02020603050405020304" pitchFamily="18" charset="0"/>
                <a:ea typeface="BiauKai"/>
                <a:cs typeface="Times New Roman" panose="02020603050405020304" pitchFamily="18" charset="0"/>
              </a:rPr>
              <a:t>(Package)</a:t>
            </a:r>
            <a:r>
              <a:rPr lang="zh-TW" altLang="zh-TW" kern="100" dirty="0">
                <a:effectLst/>
                <a:latin typeface="Times New Roman" panose="02020603050405020304" pitchFamily="18" charset="0"/>
                <a:ea typeface="BiauKai"/>
                <a:cs typeface="Times New Roman" panose="02020603050405020304" pitchFamily="18" charset="0"/>
              </a:rPr>
              <a:t>，讓重用性</a:t>
            </a:r>
            <a:r>
              <a:rPr lang="en-US" altLang="zh-TW" kern="100" dirty="0">
                <a:effectLst/>
                <a:latin typeface="Times New Roman" panose="02020603050405020304" pitchFamily="18" charset="0"/>
                <a:ea typeface="BiauKai"/>
                <a:cs typeface="Times New Roman" panose="02020603050405020304" pitchFamily="18" charset="0"/>
              </a:rPr>
              <a:t>(Reusable)</a:t>
            </a:r>
            <a:r>
              <a:rPr lang="zh-TW" altLang="zh-TW" kern="100" dirty="0">
                <a:effectLst/>
                <a:latin typeface="Times New Roman" panose="02020603050405020304" pitchFamily="18" charset="0"/>
                <a:ea typeface="BiauKai"/>
                <a:cs typeface="Times New Roman" panose="02020603050405020304" pitchFamily="18" charset="0"/>
              </a:rPr>
              <a:t>提升，進而促使分析效率提高，</a:t>
            </a:r>
            <a:endParaRPr lang="en-US" altLang="zh-TW" kern="100" dirty="0">
              <a:effectLst/>
              <a:latin typeface="Times New Roman" panose="02020603050405020304" pitchFamily="18" charset="0"/>
              <a:ea typeface="BiauKai"/>
              <a:cs typeface="Times New Roman" panose="02020603050405020304" pitchFamily="18" charset="0"/>
            </a:endParaRPr>
          </a:p>
          <a:p>
            <a:endParaRPr lang="en-US" altLang="zh-TW" kern="100" dirty="0">
              <a:latin typeface="Times New Roman" panose="02020603050405020304" pitchFamily="18" charset="0"/>
              <a:ea typeface="BiauKai"/>
              <a:cs typeface="Times New Roman" panose="02020603050405020304" pitchFamily="18" charset="0"/>
            </a:endParaRPr>
          </a:p>
          <a:p>
            <a:r>
              <a:rPr lang="zh-TW" altLang="zh-TW" kern="100" dirty="0">
                <a:effectLst/>
                <a:latin typeface="Times New Roman" panose="02020603050405020304" pitchFamily="18" charset="0"/>
                <a:ea typeface="BiauKai"/>
                <a:cs typeface="Times New Roman" panose="02020603050405020304" pitchFamily="18" charset="0"/>
              </a:rPr>
              <a:t>口訣就是複製</a:t>
            </a:r>
            <a:r>
              <a:rPr lang="en-US" altLang="zh-TW" kern="100" dirty="0">
                <a:effectLst/>
                <a:latin typeface="Times New Roman" panose="02020603050405020304" pitchFamily="18" charset="0"/>
                <a:ea typeface="BiauKai"/>
                <a:cs typeface="Times New Roman" panose="02020603050405020304" pitchFamily="18" charset="0"/>
                <a:sym typeface="Wingdings" panose="05000000000000000000" pitchFamily="2" charset="2"/>
              </a:rPr>
              <a:t></a:t>
            </a:r>
            <a:r>
              <a:rPr lang="zh-TW" altLang="zh-TW" kern="100" dirty="0">
                <a:effectLst/>
                <a:latin typeface="Times New Roman" panose="02020603050405020304" pitchFamily="18" charset="0"/>
                <a:ea typeface="BiauKai"/>
                <a:cs typeface="Times New Roman" panose="02020603050405020304" pitchFamily="18" charset="0"/>
              </a:rPr>
              <a:t>貼上</a:t>
            </a:r>
            <a:r>
              <a:rPr lang="en-US" altLang="zh-TW" kern="100" dirty="0">
                <a:effectLst/>
                <a:latin typeface="Times New Roman" panose="02020603050405020304" pitchFamily="18" charset="0"/>
                <a:ea typeface="BiauKai"/>
                <a:cs typeface="Times New Roman" panose="02020603050405020304" pitchFamily="18" charset="0"/>
                <a:sym typeface="Wingdings" panose="05000000000000000000" pitchFamily="2" charset="2"/>
              </a:rPr>
              <a:t></a:t>
            </a:r>
            <a:r>
              <a:rPr lang="zh-TW" altLang="zh-TW" kern="100" dirty="0">
                <a:effectLst/>
                <a:latin typeface="Times New Roman" panose="02020603050405020304" pitchFamily="18" charset="0"/>
                <a:ea typeface="BiauKai"/>
                <a:cs typeface="Times New Roman" panose="02020603050405020304" pitchFamily="18" charset="0"/>
              </a:rPr>
              <a:t>修改</a:t>
            </a:r>
            <a:r>
              <a:rPr lang="en-US" altLang="zh-TW" kern="100" dirty="0">
                <a:effectLst/>
                <a:latin typeface="Times New Roman" panose="02020603050405020304" pitchFamily="18" charset="0"/>
                <a:ea typeface="BiauKai"/>
                <a:cs typeface="Times New Roman" panose="02020603050405020304" pitchFamily="18" charset="0"/>
                <a:sym typeface="Wingdings" panose="05000000000000000000" pitchFamily="2" charset="2"/>
              </a:rPr>
              <a:t></a:t>
            </a:r>
            <a:r>
              <a:rPr lang="zh-TW" altLang="zh-TW" kern="100" dirty="0">
                <a:effectLst/>
                <a:latin typeface="Times New Roman" panose="02020603050405020304" pitchFamily="18" charset="0"/>
                <a:ea typeface="BiauKai"/>
                <a:cs typeface="Times New Roman" panose="02020603050405020304" pitchFamily="18" charset="0"/>
              </a:rPr>
              <a:t>執行，如果有不滿意，請</a:t>
            </a:r>
            <a:r>
              <a:rPr lang="zh-TW" altLang="zh-TW" kern="100" dirty="0">
                <a:solidFill>
                  <a:srgbClr val="000000"/>
                </a:solidFill>
                <a:effectLst/>
                <a:latin typeface="Times New Roman" panose="02020603050405020304" pitchFamily="18" charset="0"/>
                <a:ea typeface="BiauKai"/>
                <a:cs typeface="Times New Roman" panose="02020603050405020304" pitchFamily="18" charset="0"/>
              </a:rPr>
              <a:t>修改</a:t>
            </a:r>
            <a:r>
              <a:rPr lang="zh-TW" altLang="zh-TW" kern="100" dirty="0">
                <a:effectLst/>
                <a:latin typeface="Times New Roman" panose="02020603050405020304" pitchFamily="18" charset="0"/>
                <a:ea typeface="BiauKai"/>
                <a:cs typeface="Times New Roman" panose="02020603050405020304" pitchFamily="18" charset="0"/>
              </a:rPr>
              <a:t>後再一次執行，周而復始修改執行，久而熟悉，</a:t>
            </a:r>
            <a:endParaRPr lang="en-US" altLang="zh-TW" kern="100" dirty="0">
              <a:effectLst/>
              <a:latin typeface="Times New Roman" panose="02020603050405020304" pitchFamily="18" charset="0"/>
              <a:ea typeface="BiauKai"/>
              <a:cs typeface="Times New Roman" panose="02020603050405020304" pitchFamily="18" charset="0"/>
            </a:endParaRPr>
          </a:p>
          <a:p>
            <a:endParaRPr lang="en-US" altLang="zh-TW" kern="100" dirty="0">
              <a:latin typeface="Times New Roman" panose="02020603050405020304" pitchFamily="18" charset="0"/>
              <a:ea typeface="BiauKai"/>
              <a:cs typeface="Times New Roman" panose="02020603050405020304" pitchFamily="18" charset="0"/>
            </a:endParaRPr>
          </a:p>
          <a:p>
            <a:r>
              <a:rPr lang="zh-TW" altLang="zh-TW" kern="100" dirty="0">
                <a:effectLst/>
                <a:latin typeface="Times New Roman" panose="02020603050405020304" pitchFamily="18" charset="0"/>
                <a:ea typeface="BiauKai"/>
                <a:cs typeface="Times New Roman" panose="02020603050405020304" pitchFamily="18" charset="0"/>
              </a:rPr>
              <a:t>所以學重點放在</a:t>
            </a:r>
            <a:r>
              <a:rPr lang="en-US" altLang="zh-TW" kern="100" dirty="0">
                <a:effectLst/>
                <a:latin typeface="Times New Roman" panose="02020603050405020304" pitchFamily="18" charset="0"/>
                <a:ea typeface="BiauKai"/>
                <a:cs typeface="Times New Roman" panose="02020603050405020304" pitchFamily="18" charset="0"/>
              </a:rPr>
              <a:t>Python</a:t>
            </a:r>
            <a:r>
              <a:rPr lang="zh-TW" altLang="zh-TW" kern="100" dirty="0">
                <a:effectLst/>
                <a:latin typeface="Times New Roman" panose="02020603050405020304" pitchFamily="18" charset="0"/>
                <a:ea typeface="BiauKai"/>
                <a:cs typeface="Times New Roman" panose="02020603050405020304" pitchFamily="18" charset="0"/>
              </a:rPr>
              <a:t>指令碼可以改的地方在何處，以及可以創造出多少改善後的效果。</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1606994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4E8DE3-6D74-48F0-B1E4-82B5A38E2A0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10C0762-BD25-4078-9B21-FAB542218C7A}"/>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98D09028-1333-4C2E-9BCF-E4CA8EB60F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690688"/>
            <a:ext cx="9048750" cy="5032375"/>
          </a:xfrm>
          <a:prstGeom prst="rect">
            <a:avLst/>
          </a:prstGeom>
          <a:noFill/>
          <a:ln>
            <a:noFill/>
          </a:ln>
        </p:spPr>
      </p:pic>
      <p:sp>
        <p:nvSpPr>
          <p:cNvPr id="5" name="矩形 4">
            <a:extLst>
              <a:ext uri="{FF2B5EF4-FFF2-40B4-BE49-F238E27FC236}">
                <a16:creationId xmlns:a16="http://schemas.microsoft.com/office/drawing/2014/main" id="{2CA871C3-2199-4DE8-8415-E35139A962B6}"/>
              </a:ext>
            </a:extLst>
          </p:cNvPr>
          <p:cNvSpPr/>
          <p:nvPr/>
        </p:nvSpPr>
        <p:spPr>
          <a:xfrm>
            <a:off x="2962274" y="3805421"/>
            <a:ext cx="4048126" cy="15571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7546095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9DECC1-34BC-4957-8E83-BBCCF77F077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AC2EDC2-2013-49D1-B1EA-12D194D95CF9}"/>
              </a:ext>
            </a:extLst>
          </p:cNvPr>
          <p:cNvSpPr>
            <a:spLocks noGrp="1"/>
          </p:cNvSpPr>
          <p:nvPr>
            <p:ph idx="1"/>
          </p:nvPr>
        </p:nvSpPr>
        <p:spPr/>
        <p:txBody>
          <a:bodyPr>
            <a:normAutofit/>
          </a:bodyPr>
          <a:lstStyle/>
          <a:p>
            <a:pPr algn="just"/>
            <a:r>
              <a:rPr lang="zh-TW" altLang="zh-TW" kern="100" dirty="0">
                <a:effectLst/>
                <a:latin typeface="Times New Roman" panose="02020603050405020304" pitchFamily="18" charset="0"/>
                <a:ea typeface="BiauKai"/>
                <a:cs typeface="Times New Roman" panose="02020603050405020304" pitchFamily="18" charset="0"/>
              </a:rPr>
              <a:t>指令：</a:t>
            </a:r>
            <a:r>
              <a:rPr lang="en-US" altLang="zh-TW" kern="100" dirty="0">
                <a:solidFill>
                  <a:srgbClr val="000000"/>
                </a:solidFill>
                <a:effectLst/>
                <a:latin typeface="Times New Roman" panose="02020603050405020304" pitchFamily="18" charset="0"/>
                <a:ea typeface="BiauKai"/>
                <a:cs typeface="Times New Roman" panose="02020603050405020304" pitchFamily="18" charset="0"/>
              </a:rPr>
              <a:t>import pandas as pd</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zh-TW" altLang="zh-TW" kern="100" dirty="0">
                <a:effectLst/>
                <a:latin typeface="Times New Roman" panose="02020603050405020304" pitchFamily="18" charset="0"/>
                <a:ea typeface="BiauKai"/>
                <a:cs typeface="Times New Roman" panose="02020603050405020304" pitchFamily="18" charset="0"/>
              </a:rPr>
              <a:t>說明：</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上面指令是指「引入</a:t>
            </a:r>
            <a:r>
              <a:rPr lang="en-US" altLang="zh-TW" dirty="0">
                <a:effectLst/>
                <a:latin typeface="Times New Roman" panose="02020603050405020304" pitchFamily="18" charset="0"/>
                <a:ea typeface="BiauKai"/>
              </a:rPr>
              <a:t>pandas</a:t>
            </a:r>
            <a:r>
              <a:rPr lang="zh-TW" altLang="zh-TW" dirty="0">
                <a:effectLst/>
                <a:latin typeface="Times New Roman" panose="02020603050405020304" pitchFamily="18" charset="0"/>
                <a:ea typeface="BiauKai"/>
                <a:cs typeface="Times New Roman" panose="02020603050405020304" pitchFamily="18" charset="0"/>
              </a:rPr>
              <a:t>模組到筆記本中使用，並且設定一個後續方便使用的縮寫名稱</a:t>
            </a:r>
            <a:r>
              <a:rPr lang="en-US" altLang="zh-TW" dirty="0">
                <a:effectLst/>
                <a:latin typeface="Times New Roman" panose="02020603050405020304" pitchFamily="18" charset="0"/>
                <a:ea typeface="BiauKai"/>
              </a:rPr>
              <a:t>pd</a:t>
            </a:r>
            <a:r>
              <a:rPr lang="zh-TW" altLang="zh-TW" dirty="0">
                <a:effectLst/>
                <a:latin typeface="Times New Roman" panose="02020603050405020304" pitchFamily="18" charset="0"/>
                <a:ea typeface="BiauKai"/>
                <a:cs typeface="Times New Roman" panose="02020603050405020304" pitchFamily="18" charset="0"/>
              </a:rPr>
              <a:t>」，</a:t>
            </a:r>
            <a:r>
              <a:rPr lang="en-US" altLang="zh-TW" dirty="0">
                <a:effectLst/>
                <a:latin typeface="Times New Roman" panose="02020603050405020304" pitchFamily="18" charset="0"/>
                <a:ea typeface="BiauKai"/>
              </a:rPr>
              <a:t>pd</a:t>
            </a:r>
            <a:r>
              <a:rPr lang="zh-TW" altLang="zh-TW" dirty="0">
                <a:effectLst/>
                <a:latin typeface="Times New Roman" panose="02020603050405020304" pitchFamily="18" charset="0"/>
                <a:ea typeface="BiauKai"/>
                <a:cs typeface="Times New Roman" panose="02020603050405020304" pitchFamily="18" charset="0"/>
              </a:rPr>
              <a:t>就是</a:t>
            </a:r>
            <a:r>
              <a:rPr lang="en-US" altLang="zh-TW" dirty="0">
                <a:effectLst/>
                <a:latin typeface="Times New Roman" panose="02020603050405020304" pitchFamily="18" charset="0"/>
                <a:ea typeface="BiauKai"/>
              </a:rPr>
              <a:t>pandas</a:t>
            </a:r>
            <a:r>
              <a:rPr lang="zh-TW" altLang="zh-TW" dirty="0">
                <a:effectLst/>
                <a:latin typeface="Times New Roman" panose="02020603050405020304" pitchFamily="18" charset="0"/>
                <a:ea typeface="BiauKai"/>
                <a:cs typeface="Times New Roman" panose="02020603050405020304" pitchFamily="18" charset="0"/>
              </a:rPr>
              <a:t>的別名</a:t>
            </a:r>
            <a:r>
              <a:rPr lang="en-US" altLang="zh-TW" dirty="0">
                <a:effectLst/>
                <a:latin typeface="Times New Roman" panose="02020603050405020304" pitchFamily="18" charset="0"/>
                <a:ea typeface="BiauKai"/>
              </a:rPr>
              <a:t>(Alias)</a:t>
            </a:r>
            <a:r>
              <a:rPr lang="zh-TW" altLang="zh-TW" dirty="0">
                <a:effectLst/>
                <a:latin typeface="Times New Roman" panose="02020603050405020304" pitchFamily="18" charset="0"/>
                <a:ea typeface="BiauKai"/>
                <a:cs typeface="Times New Roman" panose="02020603050405020304" pitchFamily="18" charset="0"/>
              </a:rPr>
              <a:t>，透過</a:t>
            </a:r>
            <a:r>
              <a:rPr lang="en-US" altLang="zh-TW" dirty="0">
                <a:effectLst/>
                <a:latin typeface="Times New Roman" panose="02020603050405020304" pitchFamily="18" charset="0"/>
                <a:ea typeface="BiauKai"/>
              </a:rPr>
              <a:t>pandas</a:t>
            </a:r>
            <a:r>
              <a:rPr lang="zh-TW" altLang="zh-TW" dirty="0">
                <a:effectLst/>
                <a:latin typeface="Times New Roman" panose="02020603050405020304" pitchFamily="18" charset="0"/>
                <a:ea typeface="BiauKai"/>
                <a:cs typeface="Times New Roman" panose="02020603050405020304" pitchFamily="18" charset="0"/>
              </a:rPr>
              <a:t>模組的功能可以讀入外部資料到筆記本中，是一個常用的模組。</a:t>
            </a:r>
            <a:endParaRPr lang="zh-TW" altLang="en-US" dirty="0"/>
          </a:p>
        </p:txBody>
      </p:sp>
    </p:spTree>
    <p:extLst>
      <p:ext uri="{BB962C8B-B14F-4D97-AF65-F5344CB8AC3E}">
        <p14:creationId xmlns:p14="http://schemas.microsoft.com/office/powerpoint/2010/main" val="4241818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E721D7-CB7B-4FC8-806F-6F1E14A3A70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67F0A1C-3092-4E3D-83D6-3DFB5C0018D0}"/>
              </a:ext>
            </a:extLst>
          </p:cNvPr>
          <p:cNvSpPr>
            <a:spLocks noGrp="1"/>
          </p:cNvSpPr>
          <p:nvPr>
            <p:ph idx="1"/>
          </p:nvPr>
        </p:nvSpPr>
        <p:spPr/>
        <p:txBody>
          <a:bodyPr>
            <a:normAutofit/>
          </a:bodyPr>
          <a:lstStyle/>
          <a:p>
            <a:pPr algn="just"/>
            <a:r>
              <a:rPr lang="zh-TW" altLang="zh-TW" kern="100" dirty="0">
                <a:effectLst/>
                <a:latin typeface="Times New Roman" panose="02020603050405020304" pitchFamily="18" charset="0"/>
                <a:ea typeface="BiauKai"/>
                <a:cs typeface="Times New Roman" panose="02020603050405020304" pitchFamily="18" charset="0"/>
              </a:rPr>
              <a:t>指令：</a:t>
            </a:r>
            <a:r>
              <a:rPr lang="en-US" altLang="zh-TW" kern="100" dirty="0">
                <a:solidFill>
                  <a:srgbClr val="000000"/>
                </a:solidFill>
                <a:effectLst/>
                <a:latin typeface="Times New Roman" panose="02020603050405020304" pitchFamily="18" charset="0"/>
                <a:ea typeface="BiauKai"/>
                <a:cs typeface="Times New Roman" panose="02020603050405020304" pitchFamily="18" charset="0"/>
              </a:rPr>
              <a:t>import </a:t>
            </a:r>
            <a:r>
              <a:rPr lang="en-US" altLang="zh-TW" kern="100" dirty="0" err="1">
                <a:solidFill>
                  <a:srgbClr val="000000"/>
                </a:solidFill>
                <a:effectLst/>
                <a:latin typeface="Times New Roman" panose="02020603050405020304" pitchFamily="18" charset="0"/>
                <a:ea typeface="BiauKai"/>
                <a:cs typeface="Times New Roman" panose="02020603050405020304" pitchFamily="18" charset="0"/>
              </a:rPr>
              <a:t>numpy</a:t>
            </a:r>
            <a:r>
              <a:rPr lang="en-US" altLang="zh-TW" kern="100" dirty="0">
                <a:solidFill>
                  <a:srgbClr val="000000"/>
                </a:solidFill>
                <a:effectLst/>
                <a:latin typeface="Times New Roman" panose="02020603050405020304" pitchFamily="18" charset="0"/>
                <a:ea typeface="BiauKai"/>
                <a:cs typeface="Times New Roman" panose="02020603050405020304" pitchFamily="18" charset="0"/>
              </a:rPr>
              <a:t> as np</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zh-TW" altLang="zh-TW" kern="100" dirty="0">
                <a:effectLst/>
                <a:latin typeface="Times New Roman" panose="02020603050405020304" pitchFamily="18" charset="0"/>
                <a:ea typeface="BiauKai"/>
                <a:cs typeface="Times New Roman" panose="02020603050405020304" pitchFamily="18" charset="0"/>
              </a:rPr>
              <a:t>說明：</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zh-TW" altLang="zh-TW" kern="100" dirty="0">
                <a:effectLst/>
                <a:latin typeface="Times New Roman" panose="02020603050405020304" pitchFamily="18" charset="0"/>
                <a:ea typeface="BiauKai"/>
                <a:cs typeface="Times New Roman" panose="02020603050405020304" pitchFamily="18" charset="0"/>
              </a:rPr>
              <a:t>上面指令是指「引入</a:t>
            </a:r>
            <a:r>
              <a:rPr lang="en-US" altLang="zh-TW" kern="100" dirty="0" err="1">
                <a:effectLst/>
                <a:latin typeface="Times New Roman" panose="02020603050405020304" pitchFamily="18" charset="0"/>
                <a:ea typeface="BiauKai"/>
                <a:cs typeface="Times New Roman" panose="02020603050405020304" pitchFamily="18" charset="0"/>
              </a:rPr>
              <a:t>numpy</a:t>
            </a:r>
            <a:r>
              <a:rPr lang="zh-TW" altLang="zh-TW" kern="100" dirty="0">
                <a:effectLst/>
                <a:latin typeface="Times New Roman" panose="02020603050405020304" pitchFamily="18" charset="0"/>
                <a:ea typeface="BiauKai"/>
                <a:cs typeface="Times New Roman" panose="02020603050405020304" pitchFamily="18" charset="0"/>
              </a:rPr>
              <a:t>模組到筆記本中使用，並且設定一個後續方便使用的縮寫名稱</a:t>
            </a:r>
            <a:r>
              <a:rPr lang="en-US" altLang="zh-TW" kern="100" dirty="0">
                <a:effectLst/>
                <a:latin typeface="Times New Roman" panose="02020603050405020304" pitchFamily="18" charset="0"/>
                <a:ea typeface="BiauKai"/>
                <a:cs typeface="Times New Roman" panose="02020603050405020304" pitchFamily="18" charset="0"/>
              </a:rPr>
              <a:t>np</a:t>
            </a:r>
            <a:r>
              <a:rPr lang="zh-TW" altLang="zh-TW" kern="100" dirty="0">
                <a:effectLst/>
                <a:latin typeface="Times New Roman" panose="02020603050405020304" pitchFamily="18" charset="0"/>
                <a:ea typeface="BiauKai"/>
                <a:cs typeface="Times New Roman" panose="02020603050405020304" pitchFamily="18" charset="0"/>
              </a:rPr>
              <a:t>」，</a:t>
            </a:r>
            <a:r>
              <a:rPr lang="en-US" altLang="zh-TW" kern="100" dirty="0">
                <a:effectLst/>
                <a:latin typeface="Times New Roman" panose="02020603050405020304" pitchFamily="18" charset="0"/>
                <a:ea typeface="BiauKai"/>
                <a:cs typeface="Times New Roman" panose="02020603050405020304" pitchFamily="18" charset="0"/>
              </a:rPr>
              <a:t>np</a:t>
            </a:r>
            <a:r>
              <a:rPr lang="zh-TW" altLang="zh-TW" kern="100" dirty="0">
                <a:effectLst/>
                <a:latin typeface="Times New Roman" panose="02020603050405020304" pitchFamily="18" charset="0"/>
                <a:ea typeface="BiauKai"/>
                <a:cs typeface="Times New Roman" panose="02020603050405020304" pitchFamily="18" charset="0"/>
              </a:rPr>
              <a:t>就是</a:t>
            </a:r>
            <a:r>
              <a:rPr lang="en-US" altLang="zh-TW" kern="100" dirty="0" err="1">
                <a:effectLst/>
                <a:latin typeface="Times New Roman" panose="02020603050405020304" pitchFamily="18" charset="0"/>
                <a:ea typeface="BiauKai"/>
                <a:cs typeface="Times New Roman" panose="02020603050405020304" pitchFamily="18" charset="0"/>
              </a:rPr>
              <a:t>numpy</a:t>
            </a:r>
            <a:r>
              <a:rPr lang="zh-TW" altLang="zh-TW" kern="100" dirty="0">
                <a:effectLst/>
                <a:latin typeface="Times New Roman" panose="02020603050405020304" pitchFamily="18" charset="0"/>
                <a:ea typeface="BiauKai"/>
                <a:cs typeface="Times New Roman" panose="02020603050405020304" pitchFamily="18" charset="0"/>
              </a:rPr>
              <a:t>的別名</a:t>
            </a:r>
            <a:r>
              <a:rPr lang="en-US" altLang="zh-TW" kern="100" dirty="0">
                <a:effectLst/>
                <a:latin typeface="Times New Roman" panose="02020603050405020304" pitchFamily="18" charset="0"/>
                <a:ea typeface="BiauKai"/>
                <a:cs typeface="Times New Roman" panose="02020603050405020304" pitchFamily="18" charset="0"/>
              </a:rPr>
              <a:t>(Alias)</a:t>
            </a:r>
            <a:r>
              <a:rPr lang="zh-TW" altLang="zh-TW" kern="100" dirty="0">
                <a:effectLst/>
                <a:latin typeface="Times New Roman" panose="02020603050405020304" pitchFamily="18" charset="0"/>
                <a:ea typeface="BiauKai"/>
                <a:cs typeface="Times New Roman" panose="02020603050405020304" pitchFamily="18" charset="0"/>
              </a:rPr>
              <a:t>，</a:t>
            </a:r>
            <a:r>
              <a:rPr lang="en-US" altLang="zh-TW" kern="100" dirty="0" err="1">
                <a:effectLst/>
                <a:latin typeface="Times New Roman" panose="02020603050405020304" pitchFamily="18" charset="0"/>
                <a:ea typeface="BiauKai"/>
                <a:cs typeface="Times New Roman" panose="02020603050405020304" pitchFamily="18" charset="0"/>
              </a:rPr>
              <a:t>numpy</a:t>
            </a:r>
            <a:r>
              <a:rPr lang="zh-TW" altLang="zh-TW" kern="100" dirty="0">
                <a:effectLst/>
                <a:latin typeface="Times New Roman" panose="02020603050405020304" pitchFamily="18" charset="0"/>
                <a:ea typeface="BiauKai"/>
                <a:cs typeface="Times New Roman" panose="02020603050405020304" pitchFamily="18" charset="0"/>
              </a:rPr>
              <a:t>模組可以提供豐富的數值計算與數學公式，也是一個統計上常用的模組。</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3785462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D503AD-7994-466E-8D2D-8FF305D678D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29FCF6E-7909-42E5-A27F-B0E99A67061B}"/>
              </a:ext>
            </a:extLst>
          </p:cNvPr>
          <p:cNvSpPr>
            <a:spLocks noGrp="1"/>
          </p:cNvSpPr>
          <p:nvPr>
            <p:ph idx="1"/>
          </p:nvPr>
        </p:nvSpPr>
        <p:spPr/>
        <p:txBody>
          <a:bodyPr>
            <a:normAutofit/>
          </a:bodyPr>
          <a:lstStyle/>
          <a:p>
            <a:pPr algn="just"/>
            <a:r>
              <a:rPr lang="zh-TW" altLang="zh-TW" kern="100" dirty="0">
                <a:effectLst/>
                <a:latin typeface="Times New Roman" panose="02020603050405020304" pitchFamily="18" charset="0"/>
                <a:ea typeface="BiauKai"/>
                <a:cs typeface="Times New Roman" panose="02020603050405020304" pitchFamily="18" charset="0"/>
              </a:rPr>
              <a:t>指令：</a:t>
            </a:r>
            <a:r>
              <a:rPr lang="en-US" altLang="zh-TW" kern="100" dirty="0">
                <a:solidFill>
                  <a:srgbClr val="000000"/>
                </a:solidFill>
                <a:effectLst/>
                <a:latin typeface="Times New Roman" panose="02020603050405020304" pitchFamily="18" charset="0"/>
                <a:ea typeface="BiauKai"/>
                <a:cs typeface="Times New Roman" panose="02020603050405020304" pitchFamily="18" charset="0"/>
              </a:rPr>
              <a:t>import </a:t>
            </a:r>
            <a:r>
              <a:rPr lang="en-US" altLang="zh-TW" kern="100" dirty="0" err="1">
                <a:solidFill>
                  <a:srgbClr val="000000"/>
                </a:solidFill>
                <a:effectLst/>
                <a:latin typeface="Times New Roman" panose="02020603050405020304" pitchFamily="18" charset="0"/>
                <a:ea typeface="BiauKai"/>
                <a:cs typeface="Times New Roman" panose="02020603050405020304" pitchFamily="18" charset="0"/>
              </a:rPr>
              <a:t>matplotlib.pyplot</a:t>
            </a:r>
            <a:r>
              <a:rPr lang="en-US" altLang="zh-TW" kern="100" dirty="0">
                <a:solidFill>
                  <a:srgbClr val="000000"/>
                </a:solidFill>
                <a:effectLst/>
                <a:latin typeface="Times New Roman" panose="02020603050405020304" pitchFamily="18" charset="0"/>
                <a:ea typeface="BiauKai"/>
                <a:cs typeface="Times New Roman" panose="02020603050405020304" pitchFamily="18" charset="0"/>
              </a:rPr>
              <a:t> as </a:t>
            </a:r>
            <a:r>
              <a:rPr lang="en-US" altLang="zh-TW" kern="100" dirty="0" err="1">
                <a:solidFill>
                  <a:srgbClr val="000000"/>
                </a:solidFill>
                <a:effectLst/>
                <a:latin typeface="Times New Roman" panose="02020603050405020304" pitchFamily="18" charset="0"/>
                <a:ea typeface="BiauKai"/>
                <a:cs typeface="Times New Roman" panose="02020603050405020304" pitchFamily="18" charset="0"/>
              </a:rPr>
              <a:t>plt</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zh-TW" altLang="zh-TW" kern="100" dirty="0">
                <a:effectLst/>
                <a:latin typeface="Times New Roman" panose="02020603050405020304" pitchFamily="18" charset="0"/>
                <a:ea typeface="BiauKai"/>
                <a:cs typeface="Times New Roman" panose="02020603050405020304" pitchFamily="18" charset="0"/>
              </a:rPr>
              <a:t>說明：</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上面指令是指「引入</a:t>
            </a:r>
            <a:r>
              <a:rPr lang="en-US" altLang="zh-TW" dirty="0" err="1">
                <a:effectLst/>
                <a:latin typeface="Times New Roman" panose="02020603050405020304" pitchFamily="18" charset="0"/>
                <a:ea typeface="BiauKai"/>
              </a:rPr>
              <a:t>matplotlib.pyplot</a:t>
            </a:r>
            <a:r>
              <a:rPr lang="zh-TW" altLang="zh-TW" dirty="0">
                <a:effectLst/>
                <a:latin typeface="Times New Roman" panose="02020603050405020304" pitchFamily="18" charset="0"/>
                <a:ea typeface="BiauKai"/>
                <a:cs typeface="Times New Roman" panose="02020603050405020304" pitchFamily="18" charset="0"/>
              </a:rPr>
              <a:t>模組到筆記本中使用，並且設定一個後續方便使用的縮寫名稱</a:t>
            </a:r>
            <a:r>
              <a:rPr lang="en-US" altLang="zh-TW" dirty="0" err="1">
                <a:effectLst/>
                <a:latin typeface="Times New Roman" panose="02020603050405020304" pitchFamily="18" charset="0"/>
                <a:ea typeface="BiauKai"/>
              </a:rPr>
              <a:t>plt</a:t>
            </a:r>
            <a:r>
              <a:rPr lang="zh-TW" altLang="zh-TW" dirty="0">
                <a:effectLst/>
                <a:latin typeface="Times New Roman" panose="02020603050405020304" pitchFamily="18" charset="0"/>
                <a:ea typeface="BiauKai"/>
                <a:cs typeface="Times New Roman" panose="02020603050405020304" pitchFamily="18" charset="0"/>
              </a:rPr>
              <a:t>」，</a:t>
            </a:r>
            <a:r>
              <a:rPr lang="en-US" altLang="zh-TW" dirty="0" err="1">
                <a:effectLst/>
                <a:latin typeface="Times New Roman" panose="02020603050405020304" pitchFamily="18" charset="0"/>
                <a:ea typeface="BiauKai"/>
              </a:rPr>
              <a:t>plt</a:t>
            </a:r>
            <a:r>
              <a:rPr lang="zh-TW" altLang="zh-TW" dirty="0">
                <a:effectLst/>
                <a:latin typeface="Times New Roman" panose="02020603050405020304" pitchFamily="18" charset="0"/>
                <a:ea typeface="BiauKai"/>
                <a:cs typeface="Times New Roman" panose="02020603050405020304" pitchFamily="18" charset="0"/>
              </a:rPr>
              <a:t>就是</a:t>
            </a:r>
            <a:r>
              <a:rPr lang="en-US" altLang="zh-TW" dirty="0" err="1">
                <a:effectLst/>
                <a:latin typeface="Times New Roman" panose="02020603050405020304" pitchFamily="18" charset="0"/>
                <a:ea typeface="BiauKai"/>
              </a:rPr>
              <a:t>matplotlib.pyplot</a:t>
            </a:r>
            <a:r>
              <a:rPr lang="zh-TW" altLang="zh-TW" dirty="0">
                <a:effectLst/>
                <a:latin typeface="Times New Roman" panose="02020603050405020304" pitchFamily="18" charset="0"/>
                <a:ea typeface="BiauKai"/>
                <a:cs typeface="Times New Roman" panose="02020603050405020304" pitchFamily="18" charset="0"/>
              </a:rPr>
              <a:t>的別名</a:t>
            </a:r>
            <a:r>
              <a:rPr lang="en-US" altLang="zh-TW" dirty="0">
                <a:effectLst/>
                <a:latin typeface="Times New Roman" panose="02020603050405020304" pitchFamily="18" charset="0"/>
                <a:ea typeface="BiauKai"/>
              </a:rPr>
              <a:t>(Alias)</a:t>
            </a:r>
            <a:r>
              <a:rPr lang="zh-TW" altLang="zh-TW" dirty="0">
                <a:effectLst/>
                <a:latin typeface="Times New Roman" panose="02020603050405020304" pitchFamily="18" charset="0"/>
                <a:ea typeface="BiauKai"/>
                <a:cs typeface="Times New Roman" panose="02020603050405020304" pitchFamily="18" charset="0"/>
              </a:rPr>
              <a:t>，</a:t>
            </a:r>
            <a:r>
              <a:rPr lang="en-US" altLang="zh-TW" dirty="0">
                <a:effectLst/>
                <a:latin typeface="Times New Roman" panose="02020603050405020304" pitchFamily="18" charset="0"/>
                <a:ea typeface="BiauKai"/>
              </a:rPr>
              <a:t>matplotlib</a:t>
            </a:r>
            <a:r>
              <a:rPr lang="zh-TW" altLang="zh-TW" dirty="0">
                <a:effectLst/>
                <a:latin typeface="Times New Roman" panose="02020603050405020304" pitchFamily="18" charset="0"/>
                <a:ea typeface="BiauKai"/>
                <a:cs typeface="Times New Roman" panose="02020603050405020304" pitchFamily="18" charset="0"/>
              </a:rPr>
              <a:t>是一個繪圖用的的模組，在視覺化呈現上常用。</a:t>
            </a:r>
            <a:endParaRPr lang="zh-TW" altLang="en-US" dirty="0"/>
          </a:p>
        </p:txBody>
      </p:sp>
    </p:spTree>
    <p:extLst>
      <p:ext uri="{BB962C8B-B14F-4D97-AF65-F5344CB8AC3E}">
        <p14:creationId xmlns:p14="http://schemas.microsoft.com/office/powerpoint/2010/main" val="194808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06B85A-A1B7-464F-BF38-134F3FF24CA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A779CE7-2DFA-49AF-9F25-E65126AA4C36}"/>
              </a:ext>
            </a:extLst>
          </p:cNvPr>
          <p:cNvSpPr>
            <a:spLocks noGrp="1"/>
          </p:cNvSpPr>
          <p:nvPr>
            <p:ph idx="1"/>
          </p:nvPr>
        </p:nvSpPr>
        <p:spPr/>
        <p:txBody>
          <a:bodyPr>
            <a:normAutofit/>
          </a:bodyPr>
          <a:lstStyle/>
          <a:p>
            <a:pPr algn="just"/>
            <a:r>
              <a:rPr lang="zh-TW" altLang="zh-TW" kern="100" dirty="0">
                <a:effectLst/>
                <a:latin typeface="Times New Roman" panose="02020603050405020304" pitchFamily="18" charset="0"/>
                <a:ea typeface="BiauKai"/>
                <a:cs typeface="Times New Roman" panose="02020603050405020304" pitchFamily="18" charset="0"/>
              </a:rPr>
              <a:t>指令：</a:t>
            </a:r>
            <a:r>
              <a:rPr lang="en-US" altLang="zh-TW" kern="100" dirty="0">
                <a:solidFill>
                  <a:srgbClr val="000000"/>
                </a:solidFill>
                <a:effectLst/>
                <a:latin typeface="Times New Roman" panose="02020603050405020304" pitchFamily="18" charset="0"/>
                <a:ea typeface="BiauKai"/>
                <a:cs typeface="Times New Roman" panose="02020603050405020304" pitchFamily="18" charset="0"/>
              </a:rPr>
              <a:t>from </a:t>
            </a:r>
            <a:r>
              <a:rPr lang="en-US" altLang="zh-TW" kern="100" dirty="0" err="1">
                <a:solidFill>
                  <a:srgbClr val="000000"/>
                </a:solidFill>
                <a:effectLst/>
                <a:latin typeface="Times New Roman" panose="02020603050405020304" pitchFamily="18" charset="0"/>
                <a:ea typeface="BiauKai"/>
                <a:cs typeface="Times New Roman" panose="02020603050405020304" pitchFamily="18" charset="0"/>
              </a:rPr>
              <a:t>sklearn.cluster</a:t>
            </a:r>
            <a:r>
              <a:rPr lang="en-US" altLang="zh-TW" kern="100" dirty="0">
                <a:solidFill>
                  <a:srgbClr val="000000"/>
                </a:solidFill>
                <a:effectLst/>
                <a:latin typeface="Times New Roman" panose="02020603050405020304" pitchFamily="18" charset="0"/>
                <a:ea typeface="BiauKai"/>
                <a:cs typeface="Times New Roman" panose="02020603050405020304" pitchFamily="18" charset="0"/>
              </a:rPr>
              <a:t> import </a:t>
            </a:r>
            <a:r>
              <a:rPr lang="en-US" altLang="zh-TW" kern="100" dirty="0" err="1">
                <a:solidFill>
                  <a:srgbClr val="000000"/>
                </a:solidFill>
                <a:effectLst/>
                <a:latin typeface="Times New Roman" panose="02020603050405020304" pitchFamily="18" charset="0"/>
                <a:ea typeface="BiauKai"/>
                <a:cs typeface="Times New Roman" panose="02020603050405020304" pitchFamily="18" charset="0"/>
              </a:rPr>
              <a:t>KMeans</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zh-TW" altLang="zh-TW" kern="100" dirty="0">
                <a:effectLst/>
                <a:latin typeface="Times New Roman" panose="02020603050405020304" pitchFamily="18" charset="0"/>
                <a:ea typeface="BiauKai"/>
                <a:cs typeface="Times New Roman" panose="02020603050405020304" pitchFamily="18" charset="0"/>
              </a:rPr>
              <a:t>說明：</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zh-TW" altLang="zh-TW" kern="100" dirty="0">
                <a:effectLst/>
                <a:latin typeface="Times New Roman" panose="02020603050405020304" pitchFamily="18" charset="0"/>
                <a:ea typeface="BiauKai"/>
                <a:cs typeface="Times New Roman" panose="02020603050405020304" pitchFamily="18" charset="0"/>
              </a:rPr>
              <a:t>從一個大的模組中，即</a:t>
            </a:r>
            <a:r>
              <a:rPr lang="en-US" altLang="zh-TW" kern="100" dirty="0" err="1">
                <a:effectLst/>
                <a:latin typeface="Times New Roman" panose="02020603050405020304" pitchFamily="18" charset="0"/>
                <a:ea typeface="BiauKai"/>
                <a:cs typeface="Times New Roman" panose="02020603050405020304" pitchFamily="18" charset="0"/>
              </a:rPr>
              <a:t>sklearn.cluster</a:t>
            </a:r>
            <a:r>
              <a:rPr lang="zh-TW" altLang="zh-TW" kern="100" dirty="0">
                <a:effectLst/>
                <a:latin typeface="Times New Roman" panose="02020603050405020304" pitchFamily="18" charset="0"/>
                <a:ea typeface="BiauKai"/>
                <a:cs typeface="Times New Roman" panose="02020603050405020304" pitchFamily="18" charset="0"/>
              </a:rPr>
              <a:t>模組，引進一個</a:t>
            </a:r>
            <a:r>
              <a:rPr lang="en-US" altLang="zh-TW" kern="100" dirty="0" err="1">
                <a:effectLst/>
                <a:latin typeface="Times New Roman" panose="02020603050405020304" pitchFamily="18" charset="0"/>
                <a:ea typeface="BiauKai"/>
                <a:cs typeface="Times New Roman" panose="02020603050405020304" pitchFamily="18" charset="0"/>
              </a:rPr>
              <a:t>KMeans</a:t>
            </a:r>
            <a:r>
              <a:rPr lang="zh-TW" altLang="zh-TW" kern="100" dirty="0">
                <a:effectLst/>
                <a:latin typeface="Times New Roman" panose="02020603050405020304" pitchFamily="18" charset="0"/>
                <a:ea typeface="BiauKai"/>
                <a:cs typeface="Times New Roman" panose="02020603050405020304" pitchFamily="18" charset="0"/>
              </a:rPr>
              <a:t>集群分析的方法到筆記本中使用，</a:t>
            </a:r>
            <a:r>
              <a:rPr lang="en-US" altLang="zh-TW" kern="100" dirty="0" err="1">
                <a:effectLst/>
                <a:latin typeface="Times New Roman" panose="02020603050405020304" pitchFamily="18" charset="0"/>
                <a:ea typeface="BiauKai"/>
                <a:cs typeface="Times New Roman" panose="02020603050405020304" pitchFamily="18" charset="0"/>
              </a:rPr>
              <a:t>sklearn</a:t>
            </a:r>
            <a:r>
              <a:rPr lang="zh-TW" altLang="zh-TW" kern="100" dirty="0">
                <a:effectLst/>
                <a:latin typeface="Times New Roman" panose="02020603050405020304" pitchFamily="18" charset="0"/>
                <a:ea typeface="BiauKai"/>
                <a:cs typeface="Times New Roman" panose="02020603050405020304" pitchFamily="18" charset="0"/>
              </a:rPr>
              <a:t>是一個功能很強大的模組，在機器學習建模時候常用的模組。</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pic>
        <p:nvPicPr>
          <p:cNvPr id="4" name="圖片 3">
            <a:extLst>
              <a:ext uri="{FF2B5EF4-FFF2-40B4-BE49-F238E27FC236}">
                <a16:creationId xmlns:a16="http://schemas.microsoft.com/office/drawing/2014/main" id="{F1EC375B-7C5F-4845-92B8-471AC430193A}"/>
              </a:ext>
            </a:extLst>
          </p:cNvPr>
          <p:cNvPicPr>
            <a:picLocks noChangeAspect="1"/>
          </p:cNvPicPr>
          <p:nvPr/>
        </p:nvPicPr>
        <p:blipFill>
          <a:blip r:embed="rId2"/>
          <a:stretch>
            <a:fillRect/>
          </a:stretch>
        </p:blipFill>
        <p:spPr>
          <a:xfrm>
            <a:off x="6505575" y="3696444"/>
            <a:ext cx="5572124" cy="3047255"/>
          </a:xfrm>
          <a:prstGeom prst="rect">
            <a:avLst/>
          </a:prstGeom>
        </p:spPr>
      </p:pic>
    </p:spTree>
    <p:extLst>
      <p:ext uri="{BB962C8B-B14F-4D97-AF65-F5344CB8AC3E}">
        <p14:creationId xmlns:p14="http://schemas.microsoft.com/office/powerpoint/2010/main" val="40237975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B30B4B-161D-42B9-9CED-257DD8EA94A6}"/>
              </a:ext>
            </a:extLst>
          </p:cNvPr>
          <p:cNvSpPr>
            <a:spLocks noGrp="1"/>
          </p:cNvSpPr>
          <p:nvPr>
            <p:ph type="title"/>
          </p:nvPr>
        </p:nvSpPr>
        <p:spPr/>
        <p:txBody>
          <a:bodyPr/>
          <a:lstStyle/>
          <a:p>
            <a:r>
              <a:rPr lang="zh-TW" altLang="zh-TW" sz="4400" kern="100" dirty="0">
                <a:effectLst/>
                <a:latin typeface="Times New Roman" panose="02020603050405020304" pitchFamily="18" charset="0"/>
                <a:ea typeface="BiauKai"/>
                <a:cs typeface="Times New Roman" panose="02020603050405020304" pitchFamily="18" charset="0"/>
              </a:rPr>
              <a:t>關於</a:t>
            </a:r>
            <a:r>
              <a:rPr lang="en-US" altLang="zh-TW" sz="4400" kern="100" dirty="0" err="1">
                <a:effectLst/>
                <a:latin typeface="Times New Roman" panose="02020603050405020304" pitchFamily="18" charset="0"/>
                <a:ea typeface="BiauKai"/>
                <a:cs typeface="Times New Roman" panose="02020603050405020304" pitchFamily="18" charset="0"/>
              </a:rPr>
              <a:t>sklearn</a:t>
            </a:r>
            <a:r>
              <a:rPr lang="zh-TW" altLang="zh-TW" sz="4400" kern="100" dirty="0">
                <a:effectLst/>
                <a:latin typeface="Times New Roman" panose="02020603050405020304" pitchFamily="18" charset="0"/>
                <a:ea typeface="BiauKai"/>
                <a:cs typeface="Times New Roman" panose="02020603050405020304" pitchFamily="18" charset="0"/>
              </a:rPr>
              <a:t>的基本介紹說明</a:t>
            </a:r>
            <a:endParaRPr lang="zh-TW" altLang="en-US" dirty="0"/>
          </a:p>
        </p:txBody>
      </p:sp>
      <p:sp>
        <p:nvSpPr>
          <p:cNvPr id="3" name="內容版面配置區 2">
            <a:extLst>
              <a:ext uri="{FF2B5EF4-FFF2-40B4-BE49-F238E27FC236}">
                <a16:creationId xmlns:a16="http://schemas.microsoft.com/office/drawing/2014/main" id="{956AA64D-678B-4248-AB57-96B7422DA958}"/>
              </a:ext>
            </a:extLst>
          </p:cNvPr>
          <p:cNvSpPr>
            <a:spLocks noGrp="1"/>
          </p:cNvSpPr>
          <p:nvPr>
            <p:ph idx="1"/>
          </p:nvPr>
        </p:nvSpPr>
        <p:spPr/>
        <p:txBody>
          <a:bodyPr>
            <a:normAutofit/>
          </a:bodyPr>
          <a:lstStyle/>
          <a:p>
            <a:endParaRPr lang="zh-TW" altLang="en-US" dirty="0"/>
          </a:p>
        </p:txBody>
      </p:sp>
      <p:pic>
        <p:nvPicPr>
          <p:cNvPr id="4" name="圖片 3">
            <a:extLst>
              <a:ext uri="{FF2B5EF4-FFF2-40B4-BE49-F238E27FC236}">
                <a16:creationId xmlns:a16="http://schemas.microsoft.com/office/drawing/2014/main" id="{324AF50E-32C6-4A61-B785-A334BFB93DAC}"/>
              </a:ext>
            </a:extLst>
          </p:cNvPr>
          <p:cNvPicPr>
            <a:picLocks noChangeAspect="1"/>
          </p:cNvPicPr>
          <p:nvPr/>
        </p:nvPicPr>
        <p:blipFill>
          <a:blip r:embed="rId2"/>
          <a:stretch>
            <a:fillRect/>
          </a:stretch>
        </p:blipFill>
        <p:spPr>
          <a:xfrm>
            <a:off x="1966685" y="1895475"/>
            <a:ext cx="8258630" cy="4516438"/>
          </a:xfrm>
          <a:prstGeom prst="rect">
            <a:avLst/>
          </a:prstGeom>
        </p:spPr>
      </p:pic>
      <p:sp>
        <p:nvSpPr>
          <p:cNvPr id="5" name="矩形: 按鈕形 4">
            <a:extLst>
              <a:ext uri="{FF2B5EF4-FFF2-40B4-BE49-F238E27FC236}">
                <a16:creationId xmlns:a16="http://schemas.microsoft.com/office/drawing/2014/main" id="{E2F5BCEA-70A9-4477-97F4-972204220D48}"/>
              </a:ext>
            </a:extLst>
          </p:cNvPr>
          <p:cNvSpPr/>
          <p:nvPr/>
        </p:nvSpPr>
        <p:spPr>
          <a:xfrm>
            <a:off x="1005159" y="5176838"/>
            <a:ext cx="1751375" cy="901700"/>
          </a:xfrm>
          <a:prstGeom prst="bevel">
            <a:avLst/>
          </a:prstGeom>
          <a:solidFill>
            <a:srgbClr val="7030A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FF00"/>
                </a:solidFill>
                <a:effectLst>
                  <a:outerShdw blurRad="38100" dist="38100" dir="2700000" algn="tl">
                    <a:srgbClr val="000000">
                      <a:alpha val="43137"/>
                    </a:srgbClr>
                  </a:outerShdw>
                </a:effectLst>
              </a:rPr>
              <a:t>集群分析</a:t>
            </a:r>
          </a:p>
        </p:txBody>
      </p:sp>
      <p:sp>
        <p:nvSpPr>
          <p:cNvPr id="7" name="矩形: 按鈕形 6">
            <a:extLst>
              <a:ext uri="{FF2B5EF4-FFF2-40B4-BE49-F238E27FC236}">
                <a16:creationId xmlns:a16="http://schemas.microsoft.com/office/drawing/2014/main" id="{9C03EC2A-1AD0-4F15-8B1E-52543A097FD2}"/>
              </a:ext>
            </a:extLst>
          </p:cNvPr>
          <p:cNvSpPr/>
          <p:nvPr/>
        </p:nvSpPr>
        <p:spPr>
          <a:xfrm>
            <a:off x="733198" y="2434432"/>
            <a:ext cx="1751375" cy="901700"/>
          </a:xfrm>
          <a:prstGeom prst="bevel">
            <a:avLst/>
          </a:prstGeom>
          <a:solidFill>
            <a:srgbClr val="7030A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FF00"/>
                </a:solidFill>
                <a:effectLst>
                  <a:outerShdw blurRad="38100" dist="38100" dir="2700000" algn="tl">
                    <a:srgbClr val="000000">
                      <a:alpha val="43137"/>
                    </a:srgbClr>
                  </a:outerShdw>
                </a:effectLst>
              </a:rPr>
              <a:t>類別預測</a:t>
            </a:r>
          </a:p>
        </p:txBody>
      </p:sp>
      <p:sp>
        <p:nvSpPr>
          <p:cNvPr id="8" name="矩形: 按鈕形 7">
            <a:extLst>
              <a:ext uri="{FF2B5EF4-FFF2-40B4-BE49-F238E27FC236}">
                <a16:creationId xmlns:a16="http://schemas.microsoft.com/office/drawing/2014/main" id="{F50A8DF3-0BC0-4BB1-8207-E163005A4C7D}"/>
              </a:ext>
            </a:extLst>
          </p:cNvPr>
          <p:cNvSpPr/>
          <p:nvPr/>
        </p:nvSpPr>
        <p:spPr>
          <a:xfrm>
            <a:off x="8726737" y="2713832"/>
            <a:ext cx="1751375" cy="901700"/>
          </a:xfrm>
          <a:prstGeom prst="bevel">
            <a:avLst/>
          </a:prstGeom>
          <a:solidFill>
            <a:srgbClr val="7030A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FF00"/>
                </a:solidFill>
                <a:effectLst>
                  <a:outerShdw blurRad="38100" dist="38100" dir="2700000" algn="tl">
                    <a:srgbClr val="000000">
                      <a:alpha val="43137"/>
                    </a:srgbClr>
                  </a:outerShdw>
                </a:effectLst>
              </a:rPr>
              <a:t>數值預測</a:t>
            </a:r>
          </a:p>
        </p:txBody>
      </p:sp>
      <p:sp>
        <p:nvSpPr>
          <p:cNvPr id="9" name="矩形: 按鈕形 8">
            <a:extLst>
              <a:ext uri="{FF2B5EF4-FFF2-40B4-BE49-F238E27FC236}">
                <a16:creationId xmlns:a16="http://schemas.microsoft.com/office/drawing/2014/main" id="{14C51ABF-F44E-4DA6-B5A7-FF4F03C4D4C0}"/>
              </a:ext>
            </a:extLst>
          </p:cNvPr>
          <p:cNvSpPr/>
          <p:nvPr/>
        </p:nvSpPr>
        <p:spPr>
          <a:xfrm>
            <a:off x="9602425" y="5275263"/>
            <a:ext cx="1751375" cy="901700"/>
          </a:xfrm>
          <a:prstGeom prst="bevel">
            <a:avLst/>
          </a:prstGeom>
          <a:solidFill>
            <a:srgbClr val="7030A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FFFF00"/>
                </a:solidFill>
                <a:effectLst>
                  <a:outerShdw blurRad="38100" dist="38100" dir="2700000" algn="tl">
                    <a:srgbClr val="000000">
                      <a:alpha val="43137"/>
                    </a:srgbClr>
                  </a:outerShdw>
                </a:effectLst>
              </a:rPr>
              <a:t>維度縮減</a:t>
            </a:r>
          </a:p>
        </p:txBody>
      </p:sp>
    </p:spTree>
    <p:extLst>
      <p:ext uri="{BB962C8B-B14F-4D97-AF65-F5344CB8AC3E}">
        <p14:creationId xmlns:p14="http://schemas.microsoft.com/office/powerpoint/2010/main" val="358038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2B314D-A839-4633-8672-9BEED66DD33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6A7C31B-C18A-42E8-A921-8878677330B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4B4140F5-6372-4FB3-AB2F-3529A1DC124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31284" y="1690688"/>
            <a:ext cx="7776845" cy="4841875"/>
          </a:xfrm>
          <a:prstGeom prst="rect">
            <a:avLst/>
          </a:prstGeom>
          <a:noFill/>
          <a:ln>
            <a:noFill/>
          </a:ln>
        </p:spPr>
      </p:pic>
      <p:pic>
        <p:nvPicPr>
          <p:cNvPr id="7" name="圖片 6">
            <a:extLst>
              <a:ext uri="{FF2B5EF4-FFF2-40B4-BE49-F238E27FC236}">
                <a16:creationId xmlns:a16="http://schemas.microsoft.com/office/drawing/2014/main" id="{6437E985-E2CA-4F12-8188-4BFF747C01A5}"/>
              </a:ext>
            </a:extLst>
          </p:cNvPr>
          <p:cNvPicPr>
            <a:picLocks noChangeAspect="1"/>
          </p:cNvPicPr>
          <p:nvPr/>
        </p:nvPicPr>
        <p:blipFill>
          <a:blip r:embed="rId3"/>
          <a:stretch>
            <a:fillRect/>
          </a:stretch>
        </p:blipFill>
        <p:spPr>
          <a:xfrm>
            <a:off x="309245" y="3515592"/>
            <a:ext cx="3855389" cy="2456583"/>
          </a:xfrm>
          <a:prstGeom prst="rect">
            <a:avLst/>
          </a:prstGeom>
        </p:spPr>
      </p:pic>
    </p:spTree>
    <p:extLst>
      <p:ext uri="{BB962C8B-B14F-4D97-AF65-F5344CB8AC3E}">
        <p14:creationId xmlns:p14="http://schemas.microsoft.com/office/powerpoint/2010/main" val="28298144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B30B4B-161D-42B9-9CED-257DD8EA94A6}"/>
              </a:ext>
            </a:extLst>
          </p:cNvPr>
          <p:cNvSpPr>
            <a:spLocks noGrp="1"/>
          </p:cNvSpPr>
          <p:nvPr>
            <p:ph type="title"/>
          </p:nvPr>
        </p:nvSpPr>
        <p:spPr/>
        <p:txBody>
          <a:bodyPr/>
          <a:lstStyle/>
          <a:p>
            <a:r>
              <a:rPr lang="zh-TW" altLang="zh-TW" sz="4400" kern="100" dirty="0">
                <a:effectLst/>
                <a:latin typeface="Times New Roman" panose="02020603050405020304" pitchFamily="18" charset="0"/>
                <a:ea typeface="BiauKai"/>
                <a:cs typeface="Times New Roman" panose="02020603050405020304" pitchFamily="18" charset="0"/>
              </a:rPr>
              <a:t>關於</a:t>
            </a:r>
            <a:r>
              <a:rPr lang="en-US" altLang="zh-TW" sz="4400" kern="100" dirty="0" err="1">
                <a:effectLst/>
                <a:latin typeface="Times New Roman" panose="02020603050405020304" pitchFamily="18" charset="0"/>
                <a:ea typeface="BiauKai"/>
                <a:cs typeface="Times New Roman" panose="02020603050405020304" pitchFamily="18" charset="0"/>
              </a:rPr>
              <a:t>sklearn</a:t>
            </a:r>
            <a:r>
              <a:rPr lang="zh-TW" altLang="zh-TW" sz="4400" kern="100" dirty="0">
                <a:effectLst/>
                <a:latin typeface="Times New Roman" panose="02020603050405020304" pitchFamily="18" charset="0"/>
                <a:ea typeface="BiauKai"/>
                <a:cs typeface="Times New Roman" panose="02020603050405020304" pitchFamily="18" charset="0"/>
              </a:rPr>
              <a:t>的基本介紹說明</a:t>
            </a:r>
            <a:endParaRPr lang="zh-TW" altLang="en-US" dirty="0"/>
          </a:p>
        </p:txBody>
      </p:sp>
      <p:sp>
        <p:nvSpPr>
          <p:cNvPr id="3" name="內容版面配置區 2">
            <a:extLst>
              <a:ext uri="{FF2B5EF4-FFF2-40B4-BE49-F238E27FC236}">
                <a16:creationId xmlns:a16="http://schemas.microsoft.com/office/drawing/2014/main" id="{956AA64D-678B-4248-AB57-96B7422DA958}"/>
              </a:ext>
            </a:extLst>
          </p:cNvPr>
          <p:cNvSpPr>
            <a:spLocks noGrp="1"/>
          </p:cNvSpPr>
          <p:nvPr>
            <p:ph idx="1"/>
          </p:nvPr>
        </p:nvSpPr>
        <p:spPr/>
        <p:txBody>
          <a:bodyPr>
            <a:normAutofit/>
          </a:bodyPr>
          <a:lstStyle/>
          <a:p>
            <a:pPr algn="just"/>
            <a:r>
              <a:rPr lang="zh-TW" altLang="zh-TW" sz="1800" kern="100" dirty="0">
                <a:effectLst/>
                <a:latin typeface="Times New Roman" panose="02020603050405020304" pitchFamily="18" charset="0"/>
                <a:ea typeface="BiauKai"/>
                <a:cs typeface="Times New Roman" panose="02020603050405020304" pitchFamily="18" charset="0"/>
              </a:rPr>
              <a:t>使用</a:t>
            </a:r>
            <a:r>
              <a:rPr lang="en-US" altLang="zh-TW" sz="1800" kern="100" dirty="0">
                <a:effectLst/>
                <a:latin typeface="Times New Roman" panose="02020603050405020304" pitchFamily="18" charset="0"/>
                <a:ea typeface="BiauKai"/>
                <a:cs typeface="Times New Roman" panose="02020603050405020304" pitchFamily="18" charset="0"/>
              </a:rPr>
              <a:t>Python</a:t>
            </a:r>
            <a:r>
              <a:rPr lang="zh-TW" altLang="zh-TW" sz="1800" kern="100" dirty="0">
                <a:effectLst/>
                <a:latin typeface="Times New Roman" panose="02020603050405020304" pitchFamily="18" charset="0"/>
                <a:ea typeface="BiauKai"/>
                <a:cs typeface="Times New Roman" panose="02020603050405020304" pitchFamily="18" charset="0"/>
              </a:rPr>
              <a:t>實作機器學習時會經常提到</a:t>
            </a:r>
            <a:r>
              <a:rPr lang="en-US" altLang="zh-TW" sz="1800" kern="100" dirty="0">
                <a:effectLst/>
                <a:latin typeface="Times New Roman" panose="02020603050405020304" pitchFamily="18" charset="0"/>
                <a:ea typeface="BiauKai"/>
                <a:cs typeface="Times New Roman" panose="02020603050405020304" pitchFamily="18" charset="0"/>
              </a:rPr>
              <a:t>Scikit-learn</a:t>
            </a:r>
            <a:r>
              <a:rPr lang="zh-TW" altLang="zh-TW" sz="1800" kern="100" dirty="0">
                <a:effectLst/>
                <a:latin typeface="Times New Roman" panose="02020603050405020304" pitchFamily="18" charset="0"/>
                <a:ea typeface="BiauKai"/>
                <a:cs typeface="Times New Roman" panose="02020603050405020304" pitchFamily="18" charset="0"/>
              </a:rPr>
              <a:t>這名詞，根據維基百科上的說明</a:t>
            </a:r>
            <a:r>
              <a:rPr lang="en-US" altLang="zh-TW" sz="1800" kern="100" dirty="0">
                <a:effectLst/>
                <a:latin typeface="Times New Roman" panose="02020603050405020304" pitchFamily="18" charset="0"/>
                <a:ea typeface="BiauKai"/>
                <a:cs typeface="Times New Roman" panose="02020603050405020304" pitchFamily="18" charset="0"/>
              </a:rPr>
              <a:t>Scikit-learn</a:t>
            </a:r>
            <a:r>
              <a:rPr lang="zh-TW" altLang="zh-TW" sz="1800" kern="100" dirty="0">
                <a:effectLst/>
                <a:latin typeface="Times New Roman" panose="02020603050405020304" pitchFamily="18" charset="0"/>
                <a:ea typeface="BiauKai"/>
                <a:cs typeface="Times New Roman" panose="02020603050405020304" pitchFamily="18" charset="0"/>
              </a:rPr>
              <a:t>計劃開始於</a:t>
            </a:r>
            <a:r>
              <a:rPr lang="en-US" altLang="zh-TW" sz="1800" kern="100" dirty="0" err="1">
                <a:effectLst/>
                <a:latin typeface="Times New Roman" panose="02020603050405020304" pitchFamily="18" charset="0"/>
                <a:ea typeface="BiauKai"/>
                <a:cs typeface="Times New Roman" panose="02020603050405020304" pitchFamily="18" charset="0"/>
              </a:rPr>
              <a:t>scikits.learn</a:t>
            </a:r>
            <a:r>
              <a:rPr lang="zh-TW" altLang="zh-TW" sz="1800" kern="100" dirty="0">
                <a:effectLst/>
                <a:latin typeface="Times New Roman" panose="02020603050405020304" pitchFamily="18" charset="0"/>
                <a:ea typeface="BiauKai"/>
                <a:cs typeface="Times New Roman" panose="02020603050405020304" pitchFamily="18" charset="0"/>
              </a:rPr>
              <a:t>，而</a:t>
            </a:r>
            <a:r>
              <a:rPr lang="en-US" altLang="zh-TW" sz="1800" kern="100" dirty="0" err="1">
                <a:effectLst/>
                <a:latin typeface="Times New Roman" panose="02020603050405020304" pitchFamily="18" charset="0"/>
                <a:ea typeface="BiauKai"/>
                <a:cs typeface="Times New Roman" panose="02020603050405020304" pitchFamily="18" charset="0"/>
              </a:rPr>
              <a:t>scikits.learn</a:t>
            </a:r>
            <a:r>
              <a:rPr lang="zh-TW" altLang="zh-TW" sz="1800" kern="100" dirty="0">
                <a:effectLst/>
                <a:latin typeface="Times New Roman" panose="02020603050405020304" pitchFamily="18" charset="0"/>
                <a:ea typeface="BiauKai"/>
                <a:cs typeface="Times New Roman" panose="02020603050405020304" pitchFamily="18" charset="0"/>
              </a:rPr>
              <a:t>這名稱當時是希望擴展成為「</a:t>
            </a:r>
            <a:r>
              <a:rPr lang="en-US" altLang="zh-TW" sz="1800" kern="100" dirty="0" err="1">
                <a:effectLst/>
                <a:latin typeface="Times New Roman" panose="02020603050405020304" pitchFamily="18" charset="0"/>
                <a:ea typeface="BiauKai"/>
                <a:cs typeface="Times New Roman" panose="02020603050405020304" pitchFamily="18" charset="0"/>
              </a:rPr>
              <a:t>SciKit</a:t>
            </a:r>
            <a:r>
              <a:rPr lang="zh-TW" altLang="zh-TW" sz="1800" kern="100" dirty="0">
                <a:effectLst/>
                <a:latin typeface="Times New Roman" panose="02020603050405020304" pitchFamily="18" charset="0"/>
                <a:ea typeface="BiauKai"/>
                <a:cs typeface="Times New Roman" panose="02020603050405020304" pitchFamily="18" charset="0"/>
              </a:rPr>
              <a:t>」，即成為</a:t>
            </a:r>
            <a:r>
              <a:rPr lang="en-US" altLang="zh-TW" sz="1800" kern="100" dirty="0">
                <a:effectLst/>
                <a:latin typeface="Times New Roman" panose="02020603050405020304" pitchFamily="18" charset="0"/>
                <a:ea typeface="BiauKai"/>
                <a:cs typeface="Times New Roman" panose="02020603050405020304" pitchFamily="18" charset="0"/>
              </a:rPr>
              <a:t>SciPy</a:t>
            </a:r>
            <a:r>
              <a:rPr lang="zh-TW" altLang="zh-TW" sz="1800" kern="100" dirty="0">
                <a:effectLst/>
                <a:latin typeface="Times New Roman" panose="02020603050405020304" pitchFamily="18" charset="0"/>
                <a:ea typeface="BiauKai"/>
                <a:cs typeface="Times New Roman" panose="02020603050405020304" pitchFamily="18" charset="0"/>
              </a:rPr>
              <a:t>工具箱的想法，此外，</a:t>
            </a:r>
            <a:r>
              <a:rPr lang="en-US" altLang="zh-TW" sz="1800" kern="100" dirty="0">
                <a:effectLst/>
                <a:latin typeface="Times New Roman" panose="02020603050405020304" pitchFamily="18" charset="0"/>
                <a:ea typeface="BiauKai"/>
                <a:cs typeface="Times New Roman" panose="02020603050405020304" pitchFamily="18" charset="0"/>
              </a:rPr>
              <a:t>Scikit-learn</a:t>
            </a:r>
            <a:r>
              <a:rPr lang="zh-TW" altLang="zh-TW" sz="1800" kern="100" dirty="0">
                <a:effectLst/>
                <a:latin typeface="Times New Roman" panose="02020603050405020304" pitchFamily="18" charset="0"/>
                <a:ea typeface="BiauKai"/>
                <a:cs typeface="Times New Roman" panose="02020603050405020304" pitchFamily="18" charset="0"/>
              </a:rPr>
              <a:t>過去又曾被稱為</a:t>
            </a:r>
            <a:r>
              <a:rPr lang="en-US" altLang="zh-TW" sz="1800" kern="100" dirty="0" err="1">
                <a:effectLst/>
                <a:latin typeface="Times New Roman" panose="02020603050405020304" pitchFamily="18" charset="0"/>
                <a:ea typeface="BiauKai"/>
                <a:cs typeface="Times New Roman" panose="02020603050405020304" pitchFamily="18" charset="0"/>
              </a:rPr>
              <a:t>scikits.learn</a:t>
            </a:r>
            <a:r>
              <a:rPr lang="zh-TW" altLang="zh-TW" sz="1800" kern="100" dirty="0">
                <a:effectLst/>
                <a:latin typeface="Times New Roman" panose="02020603050405020304" pitchFamily="18" charset="0"/>
                <a:ea typeface="BiauKai"/>
                <a:cs typeface="Times New Roman" panose="02020603050405020304" pitchFamily="18" charset="0"/>
              </a:rPr>
              <a:t>、</a:t>
            </a:r>
            <a:r>
              <a:rPr lang="en-US" altLang="zh-TW" sz="1800" kern="100" dirty="0" err="1">
                <a:effectLst/>
                <a:latin typeface="Times New Roman" panose="02020603050405020304" pitchFamily="18" charset="0"/>
                <a:ea typeface="BiauKai"/>
                <a:cs typeface="Times New Roman" panose="02020603050405020304" pitchFamily="18" charset="0"/>
              </a:rPr>
              <a:t>sklearn</a:t>
            </a:r>
            <a:r>
              <a:rPr lang="zh-TW" altLang="zh-TW" sz="1800" kern="100" dirty="0">
                <a:effectLst/>
                <a:latin typeface="Times New Roman" panose="02020603050405020304" pitchFamily="18" charset="0"/>
                <a:ea typeface="BiauKai"/>
                <a:cs typeface="Times New Roman" panose="02020603050405020304" pitchFamily="18" charset="0"/>
              </a:rPr>
              <a:t>等名詞。</a:t>
            </a:r>
            <a:r>
              <a:rPr lang="en-US" altLang="zh-TW" sz="1800" kern="100" dirty="0">
                <a:effectLst/>
                <a:latin typeface="Times New Roman" panose="02020603050405020304" pitchFamily="18" charset="0"/>
                <a:ea typeface="BiauKai"/>
                <a:cs typeface="Times New Roman" panose="02020603050405020304" pitchFamily="18" charset="0"/>
              </a:rPr>
              <a:t>Scikit-learn</a:t>
            </a:r>
            <a:r>
              <a:rPr lang="zh-TW" altLang="zh-TW" sz="1800" kern="100" dirty="0">
                <a:effectLst/>
                <a:latin typeface="Times New Roman" panose="02020603050405020304" pitchFamily="18" charset="0"/>
                <a:ea typeface="BiauKai"/>
                <a:cs typeface="Times New Roman" panose="02020603050405020304" pitchFamily="18" charset="0"/>
              </a:rPr>
              <a:t>是</a:t>
            </a:r>
            <a:r>
              <a:rPr lang="en-US" altLang="zh-TW" sz="1800" kern="100" dirty="0">
                <a:effectLst/>
                <a:latin typeface="Times New Roman" panose="02020603050405020304" pitchFamily="18" charset="0"/>
                <a:ea typeface="BiauKai"/>
                <a:cs typeface="Times New Roman" panose="02020603050405020304" pitchFamily="18" charset="0"/>
              </a:rPr>
              <a:t>Python</a:t>
            </a:r>
            <a:r>
              <a:rPr lang="zh-TW" altLang="zh-TW" sz="1800" kern="100" dirty="0">
                <a:effectLst/>
                <a:latin typeface="Times New Roman" panose="02020603050405020304" pitchFamily="18" charset="0"/>
                <a:ea typeface="BiauKai"/>
                <a:cs typeface="Times New Roman" panose="02020603050405020304" pitchFamily="18" charset="0"/>
              </a:rPr>
              <a:t>的一個高階強大、友善好用的機器學習套件模組，可以支援機器學習所提到的理論，包含有：</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altLang="zh-TW" sz="1800" kern="100" dirty="0">
                <a:effectLst/>
                <a:latin typeface="Times New Roman" panose="02020603050405020304" pitchFamily="18" charset="0"/>
                <a:ea typeface="BiauKai"/>
                <a:cs typeface="Times New Roman" panose="02020603050405020304" pitchFamily="18" charset="0"/>
              </a:rPr>
              <a:t>1.</a:t>
            </a:r>
            <a:r>
              <a:rPr lang="zh-TW" altLang="zh-TW" sz="1800" kern="100" dirty="0">
                <a:effectLst/>
                <a:latin typeface="Times New Roman" panose="02020603050405020304" pitchFamily="18" charset="0"/>
                <a:ea typeface="BiauKai"/>
                <a:cs typeface="Times New Roman" panose="02020603050405020304" pitchFamily="18" charset="0"/>
              </a:rPr>
              <a:t>資料預處理</a:t>
            </a:r>
            <a:r>
              <a:rPr lang="en-US" altLang="zh-TW" sz="1800" kern="100" dirty="0">
                <a:effectLst/>
                <a:latin typeface="Times New Roman" panose="02020603050405020304" pitchFamily="18" charset="0"/>
                <a:ea typeface="BiauKai"/>
                <a:cs typeface="Times New Roman" panose="02020603050405020304" pitchFamily="18" charset="0"/>
              </a:rPr>
              <a:t>(Data preprocessing)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altLang="zh-TW" sz="1800" kern="100" dirty="0">
                <a:effectLst/>
                <a:latin typeface="Times New Roman" panose="02020603050405020304" pitchFamily="18" charset="0"/>
                <a:ea typeface="BiauKai"/>
                <a:cs typeface="Times New Roman" panose="02020603050405020304" pitchFamily="18" charset="0"/>
              </a:rPr>
              <a:t>2.</a:t>
            </a:r>
            <a:r>
              <a:rPr lang="zh-TW" altLang="zh-TW" sz="1800" kern="100" dirty="0">
                <a:effectLst/>
                <a:latin typeface="Times New Roman" panose="02020603050405020304" pitchFamily="18" charset="0"/>
                <a:ea typeface="BiauKai"/>
                <a:cs typeface="Times New Roman" panose="02020603050405020304" pitchFamily="18" charset="0"/>
              </a:rPr>
              <a:t>監督式學習</a:t>
            </a:r>
            <a:r>
              <a:rPr lang="en-US" altLang="zh-TW" sz="1800" kern="100" dirty="0">
                <a:effectLst/>
                <a:latin typeface="Times New Roman" panose="02020603050405020304" pitchFamily="18" charset="0"/>
                <a:ea typeface="BiauKai"/>
                <a:cs typeface="Times New Roman" panose="02020603050405020304" pitchFamily="18" charset="0"/>
              </a:rPr>
              <a:t>(Supervised 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lvl="1" algn="just"/>
            <a:r>
              <a:rPr lang="en-US" altLang="zh-TW" sz="1600" kern="100" dirty="0">
                <a:effectLst/>
                <a:latin typeface="Times New Roman" panose="02020603050405020304" pitchFamily="18" charset="0"/>
                <a:ea typeface="BiauKai"/>
                <a:cs typeface="Times New Roman" panose="02020603050405020304" pitchFamily="18" charset="0"/>
              </a:rPr>
              <a:t>(A)</a:t>
            </a:r>
            <a:r>
              <a:rPr lang="zh-TW" altLang="zh-TW" sz="1600" kern="100" dirty="0">
                <a:effectLst/>
                <a:latin typeface="Times New Roman" panose="02020603050405020304" pitchFamily="18" charset="0"/>
                <a:ea typeface="BiauKai"/>
                <a:cs typeface="Times New Roman" panose="02020603050405020304" pitchFamily="18" charset="0"/>
              </a:rPr>
              <a:t>資料分類</a:t>
            </a:r>
            <a:r>
              <a:rPr lang="en-US" altLang="zh-TW" sz="1600" kern="100" dirty="0">
                <a:effectLst/>
                <a:latin typeface="Times New Roman" panose="02020603050405020304" pitchFamily="18" charset="0"/>
                <a:ea typeface="BiauKai"/>
                <a:cs typeface="Times New Roman" panose="02020603050405020304" pitchFamily="18" charset="0"/>
              </a:rPr>
              <a:t>(Classification)</a:t>
            </a:r>
            <a:endPar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lvl="1" algn="just"/>
            <a:r>
              <a:rPr lang="en-US" altLang="zh-TW" sz="1600" kern="100" dirty="0">
                <a:effectLst/>
                <a:latin typeface="Times New Roman" panose="02020603050405020304" pitchFamily="18" charset="0"/>
                <a:ea typeface="BiauKai"/>
                <a:cs typeface="Times New Roman" panose="02020603050405020304" pitchFamily="18" charset="0"/>
              </a:rPr>
              <a:t>(B)</a:t>
            </a:r>
            <a:r>
              <a:rPr lang="zh-TW" altLang="zh-TW" sz="1600" kern="100" dirty="0">
                <a:effectLst/>
                <a:latin typeface="Times New Roman" panose="02020603050405020304" pitchFamily="18" charset="0"/>
                <a:ea typeface="BiauKai"/>
                <a:cs typeface="Times New Roman" panose="02020603050405020304" pitchFamily="18" charset="0"/>
              </a:rPr>
              <a:t>迴歸分析</a:t>
            </a:r>
            <a:r>
              <a:rPr lang="en-US" altLang="zh-TW" sz="1600" kern="100" dirty="0">
                <a:effectLst/>
                <a:latin typeface="Times New Roman" panose="02020603050405020304" pitchFamily="18" charset="0"/>
                <a:ea typeface="BiauKai"/>
                <a:cs typeface="Times New Roman" panose="02020603050405020304" pitchFamily="18" charset="0"/>
              </a:rPr>
              <a:t>(Regression analysis)</a:t>
            </a:r>
            <a:endPar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altLang="zh-TW" sz="1800" kern="100" dirty="0">
                <a:effectLst/>
                <a:latin typeface="Times New Roman" panose="02020603050405020304" pitchFamily="18" charset="0"/>
                <a:ea typeface="BiauKai"/>
                <a:cs typeface="Times New Roman" panose="02020603050405020304" pitchFamily="18" charset="0"/>
              </a:rPr>
              <a:t>3.</a:t>
            </a:r>
            <a:r>
              <a:rPr lang="zh-TW" altLang="zh-TW" sz="1800" kern="100" dirty="0">
                <a:effectLst/>
                <a:latin typeface="Times New Roman" panose="02020603050405020304" pitchFamily="18" charset="0"/>
                <a:ea typeface="BiauKai"/>
                <a:cs typeface="Times New Roman" panose="02020603050405020304" pitchFamily="18" charset="0"/>
              </a:rPr>
              <a:t>非監督式學習</a:t>
            </a:r>
            <a:r>
              <a:rPr lang="en-US" altLang="zh-TW" sz="1800" kern="100" dirty="0">
                <a:effectLst/>
                <a:latin typeface="Times New Roman" panose="02020603050405020304" pitchFamily="18" charset="0"/>
                <a:ea typeface="BiauKai"/>
                <a:cs typeface="Times New Roman" panose="02020603050405020304" pitchFamily="18" charset="0"/>
              </a:rPr>
              <a:t>(Unsupervised learning)</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lvl="1" algn="just"/>
            <a:r>
              <a:rPr lang="en-US" altLang="zh-TW" sz="1600" kern="100" dirty="0">
                <a:effectLst/>
                <a:latin typeface="Times New Roman" panose="02020603050405020304" pitchFamily="18" charset="0"/>
                <a:ea typeface="BiauKai"/>
                <a:cs typeface="Times New Roman" panose="02020603050405020304" pitchFamily="18" charset="0"/>
              </a:rPr>
              <a:t>(A)</a:t>
            </a:r>
            <a:r>
              <a:rPr lang="zh-TW" altLang="zh-TW" sz="1600" kern="100" dirty="0">
                <a:effectLst/>
                <a:latin typeface="Times New Roman" panose="02020603050405020304" pitchFamily="18" charset="0"/>
                <a:ea typeface="BiauKai"/>
                <a:cs typeface="Times New Roman" panose="02020603050405020304" pitchFamily="18" charset="0"/>
              </a:rPr>
              <a:t>集群</a:t>
            </a:r>
            <a:r>
              <a:rPr lang="en-US" altLang="zh-TW" sz="1600" kern="100" dirty="0">
                <a:effectLst/>
                <a:latin typeface="Times New Roman" panose="02020603050405020304" pitchFamily="18" charset="0"/>
                <a:ea typeface="BiauKai"/>
                <a:cs typeface="Times New Roman" panose="02020603050405020304" pitchFamily="18" charset="0"/>
              </a:rPr>
              <a:t>(</a:t>
            </a:r>
            <a:r>
              <a:rPr lang="zh-TW" altLang="zh-TW" sz="1600" kern="100" dirty="0">
                <a:effectLst/>
                <a:latin typeface="Times New Roman" panose="02020603050405020304" pitchFamily="18" charset="0"/>
                <a:ea typeface="BiauKai"/>
                <a:cs typeface="Times New Roman" panose="02020603050405020304" pitchFamily="18" charset="0"/>
              </a:rPr>
              <a:t>聚類</a:t>
            </a:r>
            <a:r>
              <a:rPr lang="en-US" altLang="zh-TW" sz="1600" kern="100" dirty="0">
                <a:effectLst/>
                <a:latin typeface="Times New Roman" panose="02020603050405020304" pitchFamily="18" charset="0"/>
                <a:ea typeface="BiauKai"/>
                <a:cs typeface="Times New Roman" panose="02020603050405020304" pitchFamily="18" charset="0"/>
              </a:rPr>
              <a:t>)</a:t>
            </a:r>
            <a:r>
              <a:rPr lang="zh-TW" altLang="zh-TW" sz="1600" kern="100" dirty="0">
                <a:effectLst/>
                <a:latin typeface="Times New Roman" panose="02020603050405020304" pitchFamily="18" charset="0"/>
                <a:ea typeface="BiauKai"/>
                <a:cs typeface="Times New Roman" panose="02020603050405020304" pitchFamily="18" charset="0"/>
              </a:rPr>
              <a:t>分析</a:t>
            </a:r>
            <a:r>
              <a:rPr lang="en-US" altLang="zh-TW" sz="1600" kern="100" dirty="0">
                <a:effectLst/>
                <a:latin typeface="Times New Roman" panose="02020603050405020304" pitchFamily="18" charset="0"/>
                <a:ea typeface="BiauKai"/>
                <a:cs typeface="Times New Roman" panose="02020603050405020304" pitchFamily="18" charset="0"/>
              </a:rPr>
              <a:t>(Clustering)</a:t>
            </a:r>
            <a:endPar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lvl="1" algn="just"/>
            <a:r>
              <a:rPr lang="en-US" altLang="zh-TW" sz="1600" kern="100" dirty="0">
                <a:effectLst/>
                <a:latin typeface="Times New Roman" panose="02020603050405020304" pitchFamily="18" charset="0"/>
                <a:ea typeface="BiauKai"/>
                <a:cs typeface="Times New Roman" panose="02020603050405020304" pitchFamily="18" charset="0"/>
              </a:rPr>
              <a:t>(B)</a:t>
            </a:r>
            <a:r>
              <a:rPr lang="zh-TW" altLang="zh-TW" sz="1600" kern="100" dirty="0">
                <a:effectLst/>
                <a:latin typeface="Times New Roman" panose="02020603050405020304" pitchFamily="18" charset="0"/>
                <a:ea typeface="BiauKai"/>
                <a:cs typeface="Times New Roman" panose="02020603050405020304" pitchFamily="18" charset="0"/>
              </a:rPr>
              <a:t>資料降維</a:t>
            </a:r>
            <a:r>
              <a:rPr lang="en-US" altLang="zh-TW" sz="1600" kern="100" dirty="0">
                <a:effectLst/>
                <a:latin typeface="Times New Roman" panose="02020603050405020304" pitchFamily="18" charset="0"/>
                <a:ea typeface="BiauKai"/>
                <a:cs typeface="Times New Roman" panose="02020603050405020304" pitchFamily="18" charset="0"/>
              </a:rPr>
              <a:t>(Dimensionality reduction)</a:t>
            </a:r>
            <a:endParaRPr lang="zh-TW" altLang="zh-TW" sz="16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altLang="zh-TW" sz="1800" kern="100" dirty="0">
                <a:effectLst/>
                <a:latin typeface="Times New Roman" panose="02020603050405020304" pitchFamily="18" charset="0"/>
                <a:ea typeface="BiauKai"/>
                <a:cs typeface="Times New Roman" panose="02020603050405020304" pitchFamily="18" charset="0"/>
              </a:rPr>
              <a:t>4.</a:t>
            </a:r>
            <a:r>
              <a:rPr lang="zh-TW" altLang="zh-TW" sz="1800" kern="100" dirty="0">
                <a:effectLst/>
                <a:latin typeface="Times New Roman" panose="02020603050405020304" pitchFamily="18" charset="0"/>
                <a:ea typeface="BiauKai"/>
                <a:cs typeface="Times New Roman" panose="02020603050405020304" pitchFamily="18" charset="0"/>
              </a:rPr>
              <a:t>模型選擇</a:t>
            </a:r>
            <a:r>
              <a:rPr lang="en-US" altLang="zh-TW" sz="1800" kern="100" dirty="0">
                <a:effectLst/>
                <a:latin typeface="Times New Roman" panose="02020603050405020304" pitchFamily="18" charset="0"/>
                <a:ea typeface="BiauKai"/>
                <a:cs typeface="Times New Roman" panose="02020603050405020304" pitchFamily="18" charset="0"/>
              </a:rPr>
              <a:t>(Model selection)</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4187371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ABFCCB-AF4B-4CD0-B509-F9E1950DB5D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7F9F4EF-87E0-4ECB-B053-3B4BC4D95A7A}"/>
              </a:ext>
            </a:extLst>
          </p:cNvPr>
          <p:cNvSpPr>
            <a:spLocks noGrp="1"/>
          </p:cNvSpPr>
          <p:nvPr>
            <p:ph idx="1"/>
          </p:nvPr>
        </p:nvSpPr>
        <p:spPr/>
        <p:txBody>
          <a:bodyPr/>
          <a:lstStyle/>
          <a:p>
            <a:r>
              <a:rPr lang="zh-TW" altLang="en-US" dirty="0"/>
              <a:t>附錄一</a:t>
            </a:r>
            <a:r>
              <a:rPr lang="zh-CN" altLang="en-US" dirty="0"/>
              <a:t> </a:t>
            </a:r>
            <a:r>
              <a:rPr lang="en-US" altLang="zh-TW" dirty="0" err="1"/>
              <a:t>Colab</a:t>
            </a:r>
            <a:r>
              <a:rPr lang="zh-TW" altLang="en-US" dirty="0"/>
              <a:t>使用介紹</a:t>
            </a:r>
            <a:endParaRPr lang="en-US" altLang="zh-TW" dirty="0"/>
          </a:p>
          <a:p>
            <a:r>
              <a:rPr lang="zh-TW" altLang="en-US" dirty="0"/>
              <a:t>附錄二 </a:t>
            </a:r>
            <a:r>
              <a:rPr lang="en-US" altLang="zh-TW" dirty="0"/>
              <a:t>Python</a:t>
            </a:r>
            <a:r>
              <a:rPr lang="zh-TW" altLang="en-US" dirty="0"/>
              <a:t>基本模組套件引用介紹</a:t>
            </a:r>
            <a:endParaRPr lang="en-US" altLang="zh-TW" dirty="0"/>
          </a:p>
          <a:p>
            <a:r>
              <a:rPr lang="zh-TW" altLang="en-US" b="1" dirty="0">
                <a:solidFill>
                  <a:srgbClr val="7030A0"/>
                </a:solidFill>
                <a:effectLst>
                  <a:outerShdw blurRad="38100" dist="38100" dir="2700000" algn="tl">
                    <a:srgbClr val="000000">
                      <a:alpha val="43137"/>
                    </a:srgbClr>
                  </a:outerShdw>
                </a:effectLst>
              </a:rPr>
              <a:t>附錄三 邏輯運算思維中必知語法：</a:t>
            </a:r>
            <a:r>
              <a:rPr lang="en-US" altLang="zh-TW" b="1" dirty="0">
                <a:solidFill>
                  <a:srgbClr val="7030A0"/>
                </a:solidFill>
                <a:effectLst>
                  <a:outerShdw blurRad="38100" dist="38100" dir="2700000" algn="tl">
                    <a:srgbClr val="000000">
                      <a:alpha val="43137"/>
                    </a:srgbClr>
                  </a:outerShdw>
                </a:effectLst>
              </a:rPr>
              <a:t>if</a:t>
            </a:r>
            <a:r>
              <a:rPr lang="zh-TW" altLang="en-US" b="1" dirty="0">
                <a:solidFill>
                  <a:srgbClr val="7030A0"/>
                </a:solidFill>
                <a:effectLst>
                  <a:outerShdw blurRad="38100" dist="38100" dir="2700000" algn="tl">
                    <a:srgbClr val="000000">
                      <a:alpha val="43137"/>
                    </a:srgbClr>
                  </a:outerShdw>
                </a:effectLst>
              </a:rPr>
              <a:t>假如條件的判斷、</a:t>
            </a:r>
            <a:r>
              <a:rPr lang="en-US" altLang="zh-TW" b="1" dirty="0">
                <a:solidFill>
                  <a:srgbClr val="7030A0"/>
                </a:solidFill>
                <a:effectLst>
                  <a:outerShdw blurRad="38100" dist="38100" dir="2700000" algn="tl">
                    <a:srgbClr val="000000">
                      <a:alpha val="43137"/>
                    </a:srgbClr>
                  </a:outerShdw>
                </a:effectLst>
              </a:rPr>
              <a:t>for</a:t>
            </a:r>
            <a:r>
              <a:rPr lang="zh-TW" altLang="en-US" b="1" dirty="0">
                <a:solidFill>
                  <a:srgbClr val="7030A0"/>
                </a:solidFill>
                <a:effectLst>
                  <a:outerShdw blurRad="38100" dist="38100" dir="2700000" algn="tl">
                    <a:srgbClr val="000000">
                      <a:alpha val="43137"/>
                    </a:srgbClr>
                  </a:outerShdw>
                </a:effectLst>
              </a:rPr>
              <a:t>重複工作的迴圈</a:t>
            </a:r>
          </a:p>
        </p:txBody>
      </p:sp>
    </p:spTree>
    <p:extLst>
      <p:ext uri="{BB962C8B-B14F-4D97-AF65-F5344CB8AC3E}">
        <p14:creationId xmlns:p14="http://schemas.microsoft.com/office/powerpoint/2010/main" val="30072601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D0632-9F77-4EAE-A54B-C7B42545187B}"/>
              </a:ext>
            </a:extLst>
          </p:cNvPr>
          <p:cNvSpPr>
            <a:spLocks noGrp="1"/>
          </p:cNvSpPr>
          <p:nvPr>
            <p:ph type="title"/>
          </p:nvPr>
        </p:nvSpPr>
        <p:spPr/>
        <p:txBody>
          <a:bodyPr/>
          <a:lstStyle/>
          <a:p>
            <a:r>
              <a:rPr lang="en-US" altLang="zh-TW" dirty="0"/>
              <a:t>if</a:t>
            </a:r>
            <a:r>
              <a:rPr lang="zh-TW" altLang="en-US" dirty="0"/>
              <a:t>假如條件的判斷</a:t>
            </a:r>
          </a:p>
        </p:txBody>
      </p:sp>
      <p:sp>
        <p:nvSpPr>
          <p:cNvPr id="3" name="內容版面配置區 2">
            <a:extLst>
              <a:ext uri="{FF2B5EF4-FFF2-40B4-BE49-F238E27FC236}">
                <a16:creationId xmlns:a16="http://schemas.microsoft.com/office/drawing/2014/main" id="{F1923D1E-6F9D-43E6-9018-7CEB00B6FCF6}"/>
              </a:ext>
            </a:extLst>
          </p:cNvPr>
          <p:cNvSpPr>
            <a:spLocks noGrp="1"/>
          </p:cNvSpPr>
          <p:nvPr>
            <p:ph idx="1"/>
          </p:nvPr>
        </p:nvSpPr>
        <p:spPr/>
        <p:txBody>
          <a:bodyPr>
            <a:normAutofit/>
          </a:bodyPr>
          <a:lstStyle/>
          <a:p>
            <a:r>
              <a:rPr lang="zh-TW" altLang="zh-TW" sz="2000" kern="100" dirty="0">
                <a:effectLst/>
                <a:latin typeface="Times New Roman" panose="02020603050405020304" pitchFamily="18" charset="0"/>
                <a:ea typeface="BiauKai"/>
                <a:cs typeface="Times New Roman" panose="02020603050405020304" pitchFamily="18" charset="0"/>
              </a:rPr>
              <a:t>在</a:t>
            </a:r>
            <a:r>
              <a:rPr lang="en-US" altLang="zh-TW" sz="2000" kern="100" dirty="0">
                <a:effectLst/>
                <a:latin typeface="Times New Roman" panose="02020603050405020304" pitchFamily="18" charset="0"/>
                <a:ea typeface="BiauKai"/>
                <a:cs typeface="Times New Roman" panose="02020603050405020304" pitchFamily="18" charset="0"/>
              </a:rPr>
              <a:t>Python</a:t>
            </a:r>
            <a:r>
              <a:rPr lang="zh-TW" altLang="zh-TW" sz="2000" kern="100" dirty="0">
                <a:effectLst/>
                <a:latin typeface="Times New Roman" panose="02020603050405020304" pitchFamily="18" charset="0"/>
                <a:ea typeface="BiauKai"/>
                <a:cs typeface="Times New Roman" panose="02020603050405020304" pitchFamily="18" charset="0"/>
              </a:rPr>
              <a:t>語言中有些語法指令與人類的說話方式很接近，</a:t>
            </a:r>
            <a:endParaRPr lang="en-US" altLang="zh-TW" sz="2000" kern="100" dirty="0">
              <a:effectLst/>
              <a:latin typeface="Times New Roman" panose="02020603050405020304" pitchFamily="18" charset="0"/>
              <a:ea typeface="BiauKai"/>
              <a:cs typeface="Times New Roman" panose="02020603050405020304" pitchFamily="18" charset="0"/>
            </a:endParaRPr>
          </a:p>
          <a:p>
            <a:pPr lvl="1"/>
            <a:r>
              <a:rPr lang="zh-TW" altLang="zh-TW" sz="1600" kern="100" dirty="0">
                <a:effectLst/>
                <a:latin typeface="Times New Roman" panose="02020603050405020304" pitchFamily="18" charset="0"/>
                <a:ea typeface="BiauKai"/>
                <a:cs typeface="Times New Roman" panose="02020603050405020304" pitchFamily="18" charset="0"/>
              </a:rPr>
              <a:t>譬如</a:t>
            </a:r>
            <a:r>
              <a:rPr lang="en-US" altLang="zh-TW" sz="1600" kern="100" dirty="0">
                <a:effectLst/>
                <a:latin typeface="Times New Roman" panose="02020603050405020304" pitchFamily="18" charset="0"/>
                <a:ea typeface="BiauKai"/>
                <a:cs typeface="Times New Roman" panose="02020603050405020304" pitchFamily="18" charset="0"/>
              </a:rPr>
              <a:t>Python</a:t>
            </a:r>
            <a:r>
              <a:rPr lang="zh-TW" altLang="zh-TW" sz="1600" kern="100" dirty="0">
                <a:effectLst/>
                <a:latin typeface="Times New Roman" panose="02020603050405020304" pitchFamily="18" charset="0"/>
                <a:ea typeface="BiauKai"/>
                <a:cs typeface="Times New Roman" panose="02020603050405020304" pitchFamily="18" charset="0"/>
              </a:rPr>
              <a:t>的指令</a:t>
            </a:r>
            <a:r>
              <a:rPr lang="en-US" altLang="zh-TW" sz="1600" kern="100" dirty="0">
                <a:solidFill>
                  <a:srgbClr val="000000"/>
                </a:solidFill>
                <a:effectLst/>
                <a:latin typeface="Times New Roman" panose="02020603050405020304" pitchFamily="18" charset="0"/>
                <a:ea typeface="BiauKai"/>
                <a:cs typeface="Times New Roman" panose="02020603050405020304" pitchFamily="18" charset="0"/>
              </a:rPr>
              <a:t>if</a:t>
            </a:r>
            <a:r>
              <a:rPr lang="zh-TW" altLang="zh-TW" sz="1600" kern="100" dirty="0">
                <a:effectLst/>
                <a:latin typeface="Times New Roman" panose="02020603050405020304" pitchFamily="18" charset="0"/>
                <a:ea typeface="BiauKai"/>
                <a:cs typeface="Times New Roman" panose="02020603050405020304" pitchFamily="18" charset="0"/>
              </a:rPr>
              <a:t>的使用方式就很接近人類的語言中的</a:t>
            </a:r>
            <a:r>
              <a:rPr lang="zh-TW" altLang="zh-TW" sz="1600" kern="100" dirty="0">
                <a:solidFill>
                  <a:srgbClr val="000000"/>
                </a:solidFill>
                <a:effectLst/>
                <a:latin typeface="Times New Roman" panose="02020603050405020304" pitchFamily="18" charset="0"/>
                <a:ea typeface="BiauKai"/>
                <a:cs typeface="Times New Roman" panose="02020603050405020304" pitchFamily="18" charset="0"/>
              </a:rPr>
              <a:t>假如</a:t>
            </a:r>
            <a:r>
              <a:rPr lang="en-US" altLang="zh-TW" sz="1600" kern="100" dirty="0">
                <a:solidFill>
                  <a:srgbClr val="000000"/>
                </a:solidFill>
                <a:effectLst/>
                <a:latin typeface="Times New Roman" panose="02020603050405020304" pitchFamily="18" charset="0"/>
                <a:ea typeface="BiauKai"/>
                <a:cs typeface="Times New Roman" panose="02020603050405020304" pitchFamily="18" charset="0"/>
              </a:rPr>
              <a:t>/</a:t>
            </a:r>
            <a:r>
              <a:rPr lang="zh-TW" altLang="zh-TW" sz="1600" kern="100" dirty="0">
                <a:solidFill>
                  <a:srgbClr val="000000"/>
                </a:solidFill>
                <a:effectLst/>
                <a:latin typeface="Times New Roman" panose="02020603050405020304" pitchFamily="18" charset="0"/>
                <a:ea typeface="BiauKai"/>
                <a:cs typeface="Times New Roman" panose="02020603050405020304" pitchFamily="18" charset="0"/>
              </a:rPr>
              <a:t>若</a:t>
            </a:r>
            <a:r>
              <a:rPr lang="zh-TW" altLang="zh-TW" sz="1600" kern="100" dirty="0">
                <a:effectLst/>
                <a:latin typeface="Times New Roman" panose="02020603050405020304" pitchFamily="18" charset="0"/>
                <a:ea typeface="BiauKai"/>
                <a:cs typeface="Times New Roman" panose="02020603050405020304" pitchFamily="18" charset="0"/>
              </a:rPr>
              <a:t>，</a:t>
            </a:r>
            <a:endParaRPr lang="en-US" altLang="zh-TW" sz="1600" kern="100" dirty="0">
              <a:effectLst/>
              <a:latin typeface="Times New Roman" panose="02020603050405020304" pitchFamily="18" charset="0"/>
              <a:ea typeface="BiauKai"/>
              <a:cs typeface="Times New Roman" panose="02020603050405020304" pitchFamily="18" charset="0"/>
            </a:endParaRPr>
          </a:p>
          <a:p>
            <a:endParaRPr lang="en-US" altLang="zh-TW" sz="2000" kern="100" dirty="0">
              <a:effectLst/>
              <a:latin typeface="Times New Roman" panose="02020603050405020304" pitchFamily="18" charset="0"/>
              <a:ea typeface="BiauKai"/>
              <a:cs typeface="Times New Roman" panose="02020603050405020304" pitchFamily="18" charset="0"/>
            </a:endParaRPr>
          </a:p>
          <a:p>
            <a:r>
              <a:rPr lang="en-US" altLang="zh-TW" sz="2000" kern="100" dirty="0">
                <a:effectLst/>
                <a:latin typeface="Times New Roman" panose="02020603050405020304" pitchFamily="18" charset="0"/>
                <a:ea typeface="BiauKai"/>
                <a:cs typeface="Times New Roman" panose="02020603050405020304" pitchFamily="18" charset="0"/>
              </a:rPr>
              <a:t>if</a:t>
            </a:r>
            <a:r>
              <a:rPr lang="zh-TW" altLang="zh-TW" sz="2000" kern="100" dirty="0">
                <a:effectLst/>
                <a:latin typeface="Times New Roman" panose="02020603050405020304" pitchFamily="18" charset="0"/>
                <a:ea typeface="BiauKai"/>
                <a:cs typeface="Times New Roman" panose="02020603050405020304" pitchFamily="18" charset="0"/>
              </a:rPr>
              <a:t>是一種條件判斷語法，也就是讓你的</a:t>
            </a:r>
            <a:r>
              <a:rPr lang="en-US" altLang="zh-TW" sz="2000" kern="100" dirty="0">
                <a:effectLst/>
                <a:latin typeface="Times New Roman" panose="02020603050405020304" pitchFamily="18" charset="0"/>
                <a:ea typeface="BiauKai"/>
                <a:cs typeface="Times New Roman" panose="02020603050405020304" pitchFamily="18" charset="0"/>
              </a:rPr>
              <a:t>Python</a:t>
            </a:r>
            <a:r>
              <a:rPr lang="zh-TW" altLang="zh-TW" sz="2000" kern="100" dirty="0">
                <a:effectLst/>
                <a:latin typeface="Times New Roman" panose="02020603050405020304" pitchFamily="18" charset="0"/>
                <a:ea typeface="BiauKai"/>
                <a:cs typeface="Times New Roman" panose="02020603050405020304" pitchFamily="18" charset="0"/>
              </a:rPr>
              <a:t>指令可以視情況</a:t>
            </a:r>
            <a:r>
              <a:rPr lang="en-US" altLang="zh-TW" sz="2000" kern="100" dirty="0">
                <a:effectLst/>
                <a:latin typeface="Times New Roman" panose="02020603050405020304" pitchFamily="18" charset="0"/>
                <a:ea typeface="BiauKai"/>
                <a:cs typeface="Times New Roman" panose="02020603050405020304" pitchFamily="18" charset="0"/>
              </a:rPr>
              <a:t>(</a:t>
            </a:r>
            <a:r>
              <a:rPr lang="zh-TW" altLang="zh-TW" sz="2000" kern="100" dirty="0">
                <a:effectLst/>
                <a:latin typeface="Times New Roman" panose="02020603050405020304" pitchFamily="18" charset="0"/>
                <a:ea typeface="BiauKai"/>
                <a:cs typeface="Times New Roman" panose="02020603050405020304" pitchFamily="18" charset="0"/>
              </a:rPr>
              <a:t>即</a:t>
            </a:r>
            <a:r>
              <a:rPr lang="zh-TW" altLang="zh-TW" sz="2000" kern="100" dirty="0">
                <a:solidFill>
                  <a:srgbClr val="000000"/>
                </a:solidFill>
                <a:effectLst/>
                <a:latin typeface="Times New Roman" panose="02020603050405020304" pitchFamily="18" charset="0"/>
                <a:ea typeface="BiauKai"/>
                <a:cs typeface="Times New Roman" panose="02020603050405020304" pitchFamily="18" charset="0"/>
              </a:rPr>
              <a:t>條件</a:t>
            </a:r>
            <a:r>
              <a:rPr lang="zh-TW" altLang="zh-TW" sz="2000" kern="100" dirty="0">
                <a:effectLst/>
                <a:latin typeface="Times New Roman" panose="02020603050405020304" pitchFamily="18" charset="0"/>
                <a:ea typeface="BiauKai"/>
                <a:cs typeface="Times New Roman" panose="02020603050405020304" pitchFamily="18" charset="0"/>
              </a:rPr>
              <a:t>的意思</a:t>
            </a:r>
            <a:r>
              <a:rPr lang="en-US" altLang="zh-TW" sz="2000" kern="100" dirty="0">
                <a:effectLst/>
                <a:latin typeface="Times New Roman" panose="02020603050405020304" pitchFamily="18" charset="0"/>
                <a:ea typeface="BiauKai"/>
                <a:cs typeface="Times New Roman" panose="02020603050405020304" pitchFamily="18" charset="0"/>
              </a:rPr>
              <a:t>)</a:t>
            </a:r>
            <a:r>
              <a:rPr lang="zh-TW" altLang="zh-TW" sz="2000" kern="100" dirty="0">
                <a:effectLst/>
                <a:latin typeface="Times New Roman" panose="02020603050405020304" pitchFamily="18" charset="0"/>
                <a:ea typeface="BiauKai"/>
                <a:cs typeface="Times New Roman" panose="02020603050405020304" pitchFamily="18" charset="0"/>
              </a:rPr>
              <a:t>來做出不同的執行動作</a:t>
            </a:r>
            <a:r>
              <a:rPr lang="en-US" altLang="zh-TW" sz="2000" kern="100" dirty="0">
                <a:effectLst/>
                <a:latin typeface="Times New Roman" panose="02020603050405020304" pitchFamily="18" charset="0"/>
                <a:ea typeface="BiauKai"/>
                <a:cs typeface="Times New Roman" panose="02020603050405020304" pitchFamily="18" charset="0"/>
              </a:rPr>
              <a:t>(</a:t>
            </a:r>
            <a:r>
              <a:rPr lang="zh-TW" altLang="zh-TW" sz="2000" kern="100" dirty="0">
                <a:effectLst/>
                <a:latin typeface="Times New Roman" panose="02020603050405020304" pitchFamily="18" charset="0"/>
                <a:ea typeface="BiauKai"/>
                <a:cs typeface="Times New Roman" panose="02020603050405020304" pitchFamily="18" charset="0"/>
              </a:rPr>
              <a:t>即</a:t>
            </a:r>
            <a:r>
              <a:rPr lang="zh-TW" altLang="zh-TW" sz="2000" kern="100" dirty="0">
                <a:solidFill>
                  <a:srgbClr val="000000"/>
                </a:solidFill>
                <a:effectLst/>
                <a:latin typeface="Times New Roman" panose="02020603050405020304" pitchFamily="18" charset="0"/>
                <a:ea typeface="BiauKai"/>
                <a:cs typeface="Times New Roman" panose="02020603050405020304" pitchFamily="18" charset="0"/>
              </a:rPr>
              <a:t>判斷</a:t>
            </a:r>
            <a:r>
              <a:rPr lang="zh-TW" altLang="zh-TW" sz="2000" kern="100" dirty="0">
                <a:effectLst/>
                <a:latin typeface="Times New Roman" panose="02020603050405020304" pitchFamily="18" charset="0"/>
                <a:ea typeface="BiauKai"/>
                <a:cs typeface="Times New Roman" panose="02020603050405020304" pitchFamily="18" charset="0"/>
              </a:rPr>
              <a:t>的意思</a:t>
            </a:r>
            <a:r>
              <a:rPr lang="en-US" altLang="zh-TW" sz="2000" kern="100" dirty="0">
                <a:effectLst/>
                <a:latin typeface="Times New Roman" panose="02020603050405020304" pitchFamily="18" charset="0"/>
                <a:ea typeface="BiauKai"/>
                <a:cs typeface="Times New Roman" panose="02020603050405020304" pitchFamily="18" charset="0"/>
              </a:rPr>
              <a:t>)</a:t>
            </a:r>
            <a:r>
              <a:rPr lang="zh-TW" altLang="zh-TW" sz="2000" kern="100" dirty="0">
                <a:effectLst/>
                <a:latin typeface="Times New Roman" panose="02020603050405020304" pitchFamily="18" charset="0"/>
                <a:ea typeface="BiauKai"/>
                <a:cs typeface="Times New Roman" panose="02020603050405020304" pitchFamily="18" charset="0"/>
              </a:rPr>
              <a:t>，這個概念又稱為</a:t>
            </a:r>
            <a:r>
              <a:rPr lang="zh-TW" altLang="zh-TW" sz="2000" kern="100" dirty="0">
                <a:solidFill>
                  <a:srgbClr val="000000"/>
                </a:solidFill>
                <a:effectLst/>
                <a:latin typeface="Times New Roman" panose="02020603050405020304" pitchFamily="18" charset="0"/>
                <a:ea typeface="BiauKai"/>
                <a:cs typeface="Times New Roman" panose="02020603050405020304" pitchFamily="18" charset="0"/>
              </a:rPr>
              <a:t>流程控制</a:t>
            </a:r>
            <a:r>
              <a:rPr lang="en-US" altLang="zh-TW" sz="2000" kern="100" dirty="0">
                <a:solidFill>
                  <a:srgbClr val="000000"/>
                </a:solidFill>
                <a:effectLst/>
                <a:latin typeface="Times New Roman" panose="02020603050405020304" pitchFamily="18" charset="0"/>
                <a:ea typeface="BiauKai"/>
                <a:cs typeface="Times New Roman" panose="02020603050405020304" pitchFamily="18" charset="0"/>
              </a:rPr>
              <a:t>(Process control)</a:t>
            </a:r>
            <a:r>
              <a:rPr lang="zh-TW" altLang="zh-TW" sz="2000" kern="100" dirty="0">
                <a:effectLst/>
                <a:latin typeface="Times New Roman" panose="02020603050405020304" pitchFamily="18" charset="0"/>
                <a:ea typeface="BiauKai"/>
                <a:cs typeface="Times New Roman" panose="02020603050405020304" pitchFamily="18" charset="0"/>
              </a:rPr>
              <a:t>，</a:t>
            </a:r>
            <a:endParaRPr lang="en-US" altLang="zh-TW" sz="2000" kern="100" dirty="0">
              <a:effectLst/>
              <a:latin typeface="Times New Roman" panose="02020603050405020304" pitchFamily="18" charset="0"/>
              <a:ea typeface="BiauKai"/>
              <a:cs typeface="Times New Roman" panose="02020603050405020304" pitchFamily="18" charset="0"/>
            </a:endParaRPr>
          </a:p>
          <a:p>
            <a:endParaRPr lang="en-US" altLang="zh-TW" sz="2000" kern="100" dirty="0">
              <a:effectLst/>
              <a:latin typeface="Times New Roman" panose="02020603050405020304" pitchFamily="18" charset="0"/>
              <a:ea typeface="BiauKai"/>
              <a:cs typeface="Times New Roman" panose="02020603050405020304" pitchFamily="18" charset="0"/>
            </a:endParaRPr>
          </a:p>
          <a:p>
            <a:r>
              <a:rPr lang="en-US" altLang="zh-TW" sz="2000" kern="100" dirty="0">
                <a:effectLst/>
                <a:latin typeface="Times New Roman" panose="02020603050405020304" pitchFamily="18" charset="0"/>
                <a:ea typeface="BiauKai"/>
                <a:cs typeface="Times New Roman" panose="02020603050405020304" pitchFamily="18" charset="0"/>
              </a:rPr>
              <a:t>Python</a:t>
            </a:r>
            <a:r>
              <a:rPr lang="zh-TW" altLang="zh-TW" sz="2000" kern="100" dirty="0">
                <a:effectLst/>
                <a:latin typeface="Times New Roman" panose="02020603050405020304" pitchFamily="18" charset="0"/>
                <a:ea typeface="BiauKai"/>
                <a:cs typeface="Times New Roman" panose="02020603050405020304" pitchFamily="18" charset="0"/>
              </a:rPr>
              <a:t>語言中提供</a:t>
            </a:r>
            <a:r>
              <a:rPr lang="en-US" altLang="zh-TW" sz="2000" kern="100" dirty="0">
                <a:effectLst/>
                <a:latin typeface="Times New Roman" panose="02020603050405020304" pitchFamily="18" charset="0"/>
                <a:ea typeface="BiauKai"/>
                <a:cs typeface="Times New Roman" panose="02020603050405020304" pitchFamily="18" charset="0"/>
              </a:rPr>
              <a:t>if</a:t>
            </a:r>
            <a:r>
              <a:rPr lang="zh-TW" altLang="zh-TW" sz="2000" kern="100" dirty="0">
                <a:effectLst/>
                <a:latin typeface="Times New Roman" panose="02020603050405020304" pitchFamily="18" charset="0"/>
                <a:ea typeface="BiauKai"/>
                <a:cs typeface="Times New Roman" panose="02020603050405020304" pitchFamily="18" charset="0"/>
              </a:rPr>
              <a:t>、</a:t>
            </a:r>
            <a:r>
              <a:rPr lang="en-US" altLang="zh-TW" sz="2000" kern="100" dirty="0">
                <a:effectLst/>
                <a:latin typeface="Times New Roman" panose="02020603050405020304" pitchFamily="18" charset="0"/>
                <a:ea typeface="BiauKai"/>
                <a:cs typeface="Times New Roman" panose="02020603050405020304" pitchFamily="18" charset="0"/>
              </a:rPr>
              <a:t>if…else</a:t>
            </a:r>
            <a:r>
              <a:rPr lang="zh-TW" altLang="zh-TW" sz="2000" kern="100" dirty="0">
                <a:effectLst/>
                <a:latin typeface="Times New Roman" panose="02020603050405020304" pitchFamily="18" charset="0"/>
                <a:ea typeface="BiauKai"/>
                <a:cs typeface="Times New Roman" panose="02020603050405020304" pitchFamily="18" charset="0"/>
              </a:rPr>
              <a:t>這兩種基本語法來協助我們實現各種條件判斷和流程控制，但是為什麼需要學這一類條件判斷指令呢</a:t>
            </a:r>
            <a:r>
              <a:rPr lang="en-US" altLang="zh-TW" sz="2000" kern="100" dirty="0">
                <a:effectLst/>
                <a:latin typeface="Times New Roman" panose="02020603050405020304" pitchFamily="18" charset="0"/>
                <a:ea typeface="BiauKai"/>
                <a:cs typeface="Times New Roman" panose="02020603050405020304" pitchFamily="18" charset="0"/>
              </a:rPr>
              <a:t>?</a:t>
            </a:r>
          </a:p>
          <a:p>
            <a:pPr lvl="1"/>
            <a:r>
              <a:rPr lang="zh-TW" altLang="zh-TW" sz="1800" kern="100" dirty="0">
                <a:effectLst/>
                <a:latin typeface="Times New Roman" panose="02020603050405020304" pitchFamily="18" charset="0"/>
                <a:ea typeface="BiauKai"/>
                <a:cs typeface="Times New Roman" panose="02020603050405020304" pitchFamily="18" charset="0"/>
              </a:rPr>
              <a:t>因為現實世界</a:t>
            </a:r>
            <a:r>
              <a:rPr lang="en-US" altLang="zh-TW" sz="1800" kern="100" dirty="0">
                <a:effectLst/>
                <a:latin typeface="Times New Roman" panose="02020603050405020304" pitchFamily="18" charset="0"/>
                <a:ea typeface="BiauKai"/>
                <a:cs typeface="Times New Roman" panose="02020603050405020304" pitchFamily="18" charset="0"/>
              </a:rPr>
              <a:t>(Real World)</a:t>
            </a:r>
            <a:r>
              <a:rPr lang="zh-TW" altLang="zh-TW" sz="1800" kern="100" dirty="0">
                <a:effectLst/>
                <a:latin typeface="Times New Roman" panose="02020603050405020304" pitchFamily="18" charset="0"/>
                <a:ea typeface="BiauKai"/>
                <a:cs typeface="Times New Roman" panose="02020603050405020304" pitchFamily="18" charset="0"/>
              </a:rPr>
              <a:t>中總是充滿各種突發的問題與狀況，</a:t>
            </a:r>
            <a:r>
              <a:rPr lang="en-US" altLang="zh-TW" sz="1800" kern="100" dirty="0">
                <a:effectLst/>
                <a:latin typeface="Times New Roman" panose="02020603050405020304" pitchFamily="18" charset="0"/>
                <a:ea typeface="BiauKai"/>
                <a:cs typeface="Times New Roman" panose="02020603050405020304" pitchFamily="18" charset="0"/>
              </a:rPr>
              <a:t>if</a:t>
            </a:r>
            <a:r>
              <a:rPr lang="zh-TW" altLang="zh-TW" sz="1800" kern="100" dirty="0">
                <a:effectLst/>
                <a:latin typeface="Times New Roman" panose="02020603050405020304" pitchFamily="18" charset="0"/>
                <a:ea typeface="BiauKai"/>
                <a:cs typeface="Times New Roman" panose="02020603050405020304" pitchFamily="18" charset="0"/>
              </a:rPr>
              <a:t>等指令的條件判斷與動作執行就可以用來面對、處理生活中所遇上的問題，讓指令的執行能夠因不同情況而有不同的對治方法，以下有兩個簡單的範例。</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47378694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7D0632-9F77-4EAE-A54B-C7B42545187B}"/>
              </a:ext>
            </a:extLst>
          </p:cNvPr>
          <p:cNvSpPr>
            <a:spLocks noGrp="1"/>
          </p:cNvSpPr>
          <p:nvPr>
            <p:ph type="title"/>
          </p:nvPr>
        </p:nvSpPr>
        <p:spPr/>
        <p:txBody>
          <a:bodyPr/>
          <a:lstStyle/>
          <a:p>
            <a:r>
              <a:rPr lang="en-US" altLang="zh-TW" dirty="0"/>
              <a:t>if</a:t>
            </a:r>
            <a:r>
              <a:rPr lang="zh-TW" altLang="en-US" dirty="0"/>
              <a:t>假如條件的判斷</a:t>
            </a:r>
          </a:p>
        </p:txBody>
      </p:sp>
      <p:sp>
        <p:nvSpPr>
          <p:cNvPr id="3" name="內容版面配置區 2">
            <a:extLst>
              <a:ext uri="{FF2B5EF4-FFF2-40B4-BE49-F238E27FC236}">
                <a16:creationId xmlns:a16="http://schemas.microsoft.com/office/drawing/2014/main" id="{F1923D1E-6F9D-43E6-9018-7CEB00B6FCF6}"/>
              </a:ext>
            </a:extLst>
          </p:cNvPr>
          <p:cNvSpPr>
            <a:spLocks noGrp="1"/>
          </p:cNvSpPr>
          <p:nvPr>
            <p:ph idx="1"/>
          </p:nvPr>
        </p:nvSpPr>
        <p:spPr/>
        <p:txBody>
          <a:bodyPr/>
          <a:lstStyle/>
          <a:p>
            <a:r>
              <a:rPr lang="zh-TW" altLang="zh-TW" kern="100" dirty="0">
                <a:effectLst/>
                <a:latin typeface="Times New Roman" panose="02020603050405020304" pitchFamily="18" charset="0"/>
                <a:ea typeface="BiauKai"/>
                <a:cs typeface="Times New Roman" panose="02020603050405020304" pitchFamily="18" charset="0"/>
              </a:rPr>
              <a:t>範例</a:t>
            </a:r>
            <a:r>
              <a:rPr lang="en-US" altLang="zh-TW" kern="100" dirty="0">
                <a:effectLst/>
                <a:latin typeface="Times New Roman" panose="02020603050405020304" pitchFamily="18" charset="0"/>
                <a:ea typeface="BiauKai"/>
                <a:cs typeface="Times New Roman" panose="02020603050405020304" pitchFamily="18" charset="0"/>
              </a:rPr>
              <a:t>1</a:t>
            </a:r>
            <a:r>
              <a:rPr lang="zh-TW" altLang="zh-TW" kern="100" dirty="0">
                <a:effectLst/>
                <a:latin typeface="Times New Roman" panose="02020603050405020304" pitchFamily="18" charset="0"/>
                <a:ea typeface="BiauKai"/>
                <a:cs typeface="Times New Roman" panose="02020603050405020304" pitchFamily="18" charset="0"/>
              </a:rPr>
              <a:t>：「若</a:t>
            </a:r>
            <a:r>
              <a:rPr lang="en-US" altLang="zh-TW" kern="100" dirty="0">
                <a:effectLst/>
                <a:latin typeface="Times New Roman" panose="02020603050405020304" pitchFamily="18" charset="0"/>
                <a:ea typeface="BiauKai"/>
                <a:cs typeface="Times New Roman" panose="02020603050405020304" pitchFamily="18" charset="0"/>
              </a:rPr>
              <a:t>(if)</a:t>
            </a:r>
            <a:r>
              <a:rPr lang="zh-TW" altLang="zh-TW" kern="100" dirty="0">
                <a:effectLst/>
                <a:latin typeface="Times New Roman" panose="02020603050405020304" pitchFamily="18" charset="0"/>
                <a:ea typeface="BiauKai"/>
                <a:cs typeface="Times New Roman" panose="02020603050405020304" pitchFamily="18" charset="0"/>
              </a:rPr>
              <a:t>人的身體質量指數</a:t>
            </a:r>
            <a:r>
              <a:rPr lang="en-US" altLang="zh-TW" kern="100" dirty="0">
                <a:effectLst/>
                <a:latin typeface="Times New Roman" panose="02020603050405020304" pitchFamily="18" charset="0"/>
                <a:ea typeface="BiauKai"/>
                <a:cs typeface="Times New Roman" panose="02020603050405020304" pitchFamily="18" charset="0"/>
              </a:rPr>
              <a:t>(BMI</a:t>
            </a:r>
            <a:r>
              <a:rPr lang="zh-TW" altLang="zh-TW" kern="100" dirty="0">
                <a:effectLst/>
                <a:latin typeface="Times New Roman" panose="02020603050405020304" pitchFamily="18" charset="0"/>
                <a:ea typeface="BiauKai"/>
                <a:cs typeface="Times New Roman" panose="02020603050405020304" pitchFamily="18" charset="0"/>
              </a:rPr>
              <a:t>值</a:t>
            </a:r>
            <a:r>
              <a:rPr lang="en-US" altLang="zh-TW" kern="100" dirty="0">
                <a:effectLst/>
                <a:latin typeface="Times New Roman" panose="02020603050405020304" pitchFamily="18" charset="0"/>
                <a:ea typeface="BiauKai"/>
                <a:cs typeface="Times New Roman" panose="02020603050405020304" pitchFamily="18" charset="0"/>
              </a:rPr>
              <a:t>)</a:t>
            </a:r>
            <a:r>
              <a:rPr lang="zh-TW" altLang="zh-TW" kern="100" dirty="0">
                <a:effectLst/>
                <a:latin typeface="Times New Roman" panose="02020603050405020304" pitchFamily="18" charset="0"/>
                <a:ea typeface="BiauKai"/>
                <a:cs typeface="Times New Roman" panose="02020603050405020304" pitchFamily="18" charset="0"/>
              </a:rPr>
              <a:t>超過</a:t>
            </a:r>
            <a:r>
              <a:rPr lang="en-US" altLang="zh-TW" kern="100" dirty="0">
                <a:effectLst/>
                <a:latin typeface="Times New Roman" panose="02020603050405020304" pitchFamily="18" charset="0"/>
                <a:ea typeface="BiauKai"/>
                <a:cs typeface="Times New Roman" panose="02020603050405020304" pitchFamily="18" charset="0"/>
              </a:rPr>
              <a:t>35</a:t>
            </a:r>
            <a:r>
              <a:rPr lang="zh-TW" altLang="zh-TW" kern="100" dirty="0">
                <a:effectLst/>
                <a:latin typeface="Times New Roman" panose="02020603050405020304" pitchFamily="18" charset="0"/>
                <a:ea typeface="BiauKai"/>
                <a:cs typeface="Times New Roman" panose="02020603050405020304" pitchFamily="18" charset="0"/>
              </a:rPr>
              <a:t>以上時則為重度肥胖。」</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kern="100" dirty="0">
              <a:effectLst/>
              <a:latin typeface="Times New Roman" panose="02020603050405020304" pitchFamily="18" charset="0"/>
              <a:ea typeface="BiauKai"/>
              <a:cs typeface="Times New Roman" panose="02020603050405020304" pitchFamily="18" charset="0"/>
            </a:endParaRPr>
          </a:p>
          <a:p>
            <a:r>
              <a:rPr lang="zh-TW" altLang="zh-TW" kern="100" dirty="0">
                <a:effectLst/>
                <a:latin typeface="Times New Roman" panose="02020603050405020304" pitchFamily="18" charset="0"/>
                <a:ea typeface="BiauKai"/>
                <a:cs typeface="Times New Roman" panose="02020603050405020304" pitchFamily="18" charset="0"/>
              </a:rPr>
              <a:t>範例</a:t>
            </a:r>
            <a:r>
              <a:rPr lang="en-US" altLang="zh-TW" kern="100" dirty="0">
                <a:effectLst/>
                <a:latin typeface="Times New Roman" panose="02020603050405020304" pitchFamily="18" charset="0"/>
                <a:ea typeface="BiauKai"/>
                <a:cs typeface="Times New Roman" panose="02020603050405020304" pitchFamily="18" charset="0"/>
              </a:rPr>
              <a:t>2</a:t>
            </a:r>
            <a:r>
              <a:rPr lang="zh-TW" altLang="zh-TW" kern="100" dirty="0">
                <a:effectLst/>
                <a:latin typeface="Times New Roman" panose="02020603050405020304" pitchFamily="18" charset="0"/>
                <a:ea typeface="BiauKai"/>
                <a:cs typeface="Times New Roman" panose="02020603050405020304" pitchFamily="18" charset="0"/>
              </a:rPr>
              <a:t>：「若</a:t>
            </a:r>
            <a:r>
              <a:rPr lang="en-US" altLang="zh-TW" kern="100" dirty="0">
                <a:effectLst/>
                <a:latin typeface="Times New Roman" panose="02020603050405020304" pitchFamily="18" charset="0"/>
                <a:ea typeface="BiauKai"/>
                <a:cs typeface="Times New Roman" panose="02020603050405020304" pitchFamily="18" charset="0"/>
              </a:rPr>
              <a:t>(if)</a:t>
            </a:r>
            <a:r>
              <a:rPr lang="zh-TW" altLang="zh-TW" kern="100" dirty="0">
                <a:effectLst/>
                <a:latin typeface="Times New Roman" panose="02020603050405020304" pitchFamily="18" charset="0"/>
                <a:ea typeface="BiauKai"/>
                <a:cs typeface="Times New Roman" panose="02020603050405020304" pitchFamily="18" charset="0"/>
              </a:rPr>
              <a:t>人體溫度超過攝氏</a:t>
            </a:r>
            <a:r>
              <a:rPr lang="en-US" altLang="zh-TW" kern="100" dirty="0">
                <a:effectLst/>
                <a:latin typeface="Times New Roman" panose="02020603050405020304" pitchFamily="18" charset="0"/>
                <a:ea typeface="BiauKai"/>
                <a:cs typeface="Times New Roman" panose="02020603050405020304" pitchFamily="18" charset="0"/>
              </a:rPr>
              <a:t>37.5</a:t>
            </a:r>
            <a:r>
              <a:rPr lang="zh-TW" altLang="zh-TW" kern="100" dirty="0">
                <a:effectLst/>
                <a:latin typeface="Times New Roman" panose="02020603050405020304" pitchFamily="18" charset="0"/>
                <a:ea typeface="BiauKai"/>
                <a:cs typeface="Times New Roman" panose="02020603050405020304" pitchFamily="18" charset="0"/>
              </a:rPr>
              <a:t>°</a:t>
            </a:r>
            <a:r>
              <a:rPr lang="en-US" altLang="zh-TW" kern="100" dirty="0">
                <a:effectLst/>
                <a:latin typeface="Times New Roman" panose="02020603050405020304" pitchFamily="18" charset="0"/>
                <a:ea typeface="BiauKai"/>
                <a:cs typeface="Times New Roman" panose="02020603050405020304" pitchFamily="18" charset="0"/>
              </a:rPr>
              <a:t>C(</a:t>
            </a:r>
            <a:r>
              <a:rPr lang="zh-TW" altLang="zh-TW" kern="100" dirty="0">
                <a:effectLst/>
                <a:latin typeface="Times New Roman" panose="02020603050405020304" pitchFamily="18" charset="0"/>
                <a:ea typeface="BiauKai"/>
                <a:cs typeface="Times New Roman" panose="02020603050405020304" pitchFamily="18" charset="0"/>
              </a:rPr>
              <a:t>華氏</a:t>
            </a:r>
            <a:r>
              <a:rPr lang="en-US" altLang="zh-TW" kern="100" dirty="0">
                <a:effectLst/>
                <a:latin typeface="Times New Roman" panose="02020603050405020304" pitchFamily="18" charset="0"/>
                <a:ea typeface="BiauKai"/>
                <a:cs typeface="Times New Roman" panose="02020603050405020304" pitchFamily="18" charset="0"/>
              </a:rPr>
              <a:t>99.5</a:t>
            </a:r>
            <a:r>
              <a:rPr lang="zh-TW" altLang="zh-TW" kern="100" dirty="0">
                <a:effectLst/>
                <a:latin typeface="Times New Roman" panose="02020603050405020304" pitchFamily="18" charset="0"/>
                <a:ea typeface="BiauKai"/>
                <a:cs typeface="Times New Roman" panose="02020603050405020304" pitchFamily="18" charset="0"/>
              </a:rPr>
              <a:t>℉</a:t>
            </a:r>
            <a:r>
              <a:rPr lang="en-US" altLang="zh-TW" kern="100" dirty="0">
                <a:effectLst/>
                <a:latin typeface="Times New Roman" panose="02020603050405020304" pitchFamily="18" charset="0"/>
                <a:ea typeface="BiauKai"/>
                <a:cs typeface="Times New Roman" panose="02020603050405020304" pitchFamily="18" charset="0"/>
              </a:rPr>
              <a:t>)</a:t>
            </a:r>
            <a:r>
              <a:rPr lang="zh-TW" altLang="zh-TW" kern="100" dirty="0">
                <a:effectLst/>
                <a:latin typeface="Times New Roman" panose="02020603050405020304" pitchFamily="18" charset="0"/>
                <a:ea typeface="BiauKai"/>
                <a:cs typeface="Times New Roman" panose="02020603050405020304" pitchFamily="18" charset="0"/>
              </a:rPr>
              <a:t>時，就是屬於發燒，否則</a:t>
            </a:r>
            <a:r>
              <a:rPr lang="en-US" altLang="zh-TW" kern="100" dirty="0">
                <a:effectLst/>
                <a:latin typeface="Times New Roman" panose="02020603050405020304" pitchFamily="18" charset="0"/>
                <a:ea typeface="BiauKai"/>
                <a:cs typeface="Times New Roman" panose="02020603050405020304" pitchFamily="18" charset="0"/>
              </a:rPr>
              <a:t>(else)</a:t>
            </a:r>
            <a:r>
              <a:rPr lang="zh-TW" altLang="zh-TW" kern="100" dirty="0">
                <a:effectLst/>
                <a:latin typeface="Times New Roman" panose="02020603050405020304" pitchFamily="18" charset="0"/>
                <a:ea typeface="BiauKai"/>
                <a:cs typeface="Times New Roman" panose="02020603050405020304" pitchFamily="18" charset="0"/>
              </a:rPr>
              <a:t>屬於正常體溫。」</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kern="100" dirty="0">
                <a:effectLst/>
                <a:latin typeface="Times New Roman" panose="02020603050405020304" pitchFamily="18" charset="0"/>
                <a:ea typeface="BiauKai"/>
                <a:cs typeface="Times New Roman" panose="02020603050405020304" pitchFamily="18" charset="0"/>
              </a:rPr>
              <a:t> </a:t>
            </a:r>
            <a:endParaRPr lang="zh-TW" altLang="zh-TW"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27371677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3FB2BC-C6AF-4F28-BB8A-2A8B780431A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D44CED3-E521-4E1E-8704-7437496CC796}"/>
              </a:ext>
            </a:extLst>
          </p:cNvPr>
          <p:cNvSpPr>
            <a:spLocks noGrp="1"/>
          </p:cNvSpPr>
          <p:nvPr>
            <p:ph idx="1"/>
          </p:nvPr>
        </p:nvSpPr>
        <p:spPr/>
        <p:txBody>
          <a:bodyPr/>
          <a:lstStyle/>
          <a:p>
            <a:endParaRPr lang="zh-TW" altLang="en-US"/>
          </a:p>
        </p:txBody>
      </p:sp>
      <p:sp>
        <p:nvSpPr>
          <p:cNvPr id="4" name="文字方塊 2">
            <a:extLst>
              <a:ext uri="{FF2B5EF4-FFF2-40B4-BE49-F238E27FC236}">
                <a16:creationId xmlns:a16="http://schemas.microsoft.com/office/drawing/2014/main" id="{8DDF012E-FBA9-40D6-ADBF-D85F590CBB7B}"/>
              </a:ext>
            </a:extLst>
          </p:cNvPr>
          <p:cNvSpPr txBox="1">
            <a:spLocks noChangeArrowheads="1"/>
          </p:cNvSpPr>
          <p:nvPr/>
        </p:nvSpPr>
        <p:spPr bwMode="auto">
          <a:xfrm>
            <a:off x="701992" y="1690688"/>
            <a:ext cx="5034915" cy="954107"/>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a:spAutoFit/>
          </a:bodyPr>
          <a:lstStyle/>
          <a:p>
            <a:pPr algn="just"/>
            <a:r>
              <a:rPr lang="en-US" sz="2800" b="1" i="1" kern="100" dirty="0">
                <a:effectLst/>
                <a:latin typeface="Calibri" panose="020F0502020204030204" pitchFamily="34" charset="0"/>
                <a:ea typeface="新細明體" panose="02020500000000000000" pitchFamily="18" charset="-120"/>
                <a:cs typeface="Times New Roman" panose="02020603050405020304" pitchFamily="18" charset="0"/>
              </a:rPr>
              <a:t>if condition:</a:t>
            </a:r>
            <a:endParaRPr 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800" b="1" i="1" kern="100" dirty="0">
                <a:effectLst/>
                <a:latin typeface="Calibri" panose="020F0502020204030204" pitchFamily="34" charset="0"/>
                <a:ea typeface="新細明體" panose="02020500000000000000" pitchFamily="18" charset="-120"/>
                <a:cs typeface="Times New Roman" panose="02020603050405020304" pitchFamily="18" charset="0"/>
              </a:rPr>
              <a:t>    expressions</a:t>
            </a:r>
            <a:endParaRPr 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5" name="圖片 4">
            <a:extLst>
              <a:ext uri="{FF2B5EF4-FFF2-40B4-BE49-F238E27FC236}">
                <a16:creationId xmlns:a16="http://schemas.microsoft.com/office/drawing/2014/main" id="{41A0A395-9D85-417C-BACC-106C74C005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42467" y="1690688"/>
            <a:ext cx="3745865" cy="5143500"/>
          </a:xfrm>
          <a:prstGeom prst="rect">
            <a:avLst/>
          </a:prstGeom>
          <a:noFill/>
          <a:ln>
            <a:noFill/>
          </a:ln>
        </p:spPr>
      </p:pic>
      <p:sp>
        <p:nvSpPr>
          <p:cNvPr id="6" name="文字方塊 2">
            <a:extLst>
              <a:ext uri="{FF2B5EF4-FFF2-40B4-BE49-F238E27FC236}">
                <a16:creationId xmlns:a16="http://schemas.microsoft.com/office/drawing/2014/main" id="{1C90E8B4-3DB4-4E07-B12B-B4F06D9346F2}"/>
              </a:ext>
            </a:extLst>
          </p:cNvPr>
          <p:cNvSpPr txBox="1">
            <a:spLocks noChangeArrowheads="1"/>
          </p:cNvSpPr>
          <p:nvPr/>
        </p:nvSpPr>
        <p:spPr bwMode="auto">
          <a:xfrm>
            <a:off x="701991" y="3287376"/>
            <a:ext cx="5034915" cy="1879936"/>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a:noAutofit/>
          </a:bodyPr>
          <a:lstStyle/>
          <a:p>
            <a:pPr algn="just"/>
            <a:r>
              <a:rPr lang="en-US" sz="2800" b="1" i="1" kern="100" dirty="0">
                <a:effectLst/>
                <a:latin typeface="Calibri" panose="020F0502020204030204" pitchFamily="34" charset="0"/>
                <a:ea typeface="新細明體" panose="02020500000000000000" pitchFamily="18" charset="-120"/>
                <a:cs typeface="Times New Roman" panose="02020603050405020304" pitchFamily="18" charset="0"/>
              </a:rPr>
              <a:t>BMI = float(input("</a:t>
            </a:r>
            <a:r>
              <a:rPr lang="zh-TW" sz="2800" b="1" i="1" kern="100" dirty="0">
                <a:effectLst/>
                <a:latin typeface="Calibri" panose="020F0502020204030204" pitchFamily="34" charset="0"/>
                <a:ea typeface="新細明體" panose="02020500000000000000" pitchFamily="18" charset="-120"/>
                <a:cs typeface="Times New Roman" panose="02020603050405020304" pitchFamily="18" charset="0"/>
              </a:rPr>
              <a:t>請輸入身體質量指數</a:t>
            </a:r>
            <a:r>
              <a:rPr lang="en-US" sz="2800" b="1" i="1" kern="100" dirty="0">
                <a:effectLst/>
                <a:latin typeface="Calibri" panose="020F0502020204030204" pitchFamily="34" charset="0"/>
                <a:ea typeface="新細明體" panose="02020500000000000000" pitchFamily="18" charset="-120"/>
                <a:cs typeface="Times New Roman" panose="02020603050405020304" pitchFamily="18" charset="0"/>
              </a:rPr>
              <a:t>(BMI</a:t>
            </a:r>
            <a:r>
              <a:rPr lang="zh-TW" sz="2800" b="1" i="1" kern="100" dirty="0">
                <a:effectLst/>
                <a:latin typeface="Calibri" panose="020F0502020204030204" pitchFamily="34" charset="0"/>
                <a:ea typeface="新細明體" panose="02020500000000000000" pitchFamily="18" charset="-120"/>
                <a:cs typeface="Times New Roman" panose="02020603050405020304" pitchFamily="18" charset="0"/>
              </a:rPr>
              <a:t>值</a:t>
            </a:r>
            <a:r>
              <a:rPr lang="en-US" sz="2800" b="1" i="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800" b="1" i="1" kern="100" dirty="0">
                <a:effectLst/>
                <a:latin typeface="Calibri" panose="020F0502020204030204" pitchFamily="34" charset="0"/>
                <a:ea typeface="新細明體" panose="02020500000000000000" pitchFamily="18" charset="-120"/>
                <a:cs typeface="Times New Roman" panose="02020603050405020304" pitchFamily="18" charset="0"/>
              </a:rPr>
              <a:t>if </a:t>
            </a:r>
            <a:r>
              <a:rPr lang="en-US" sz="2800" b="1" i="1" kern="100" dirty="0">
                <a:effectLst/>
                <a:latin typeface="Times New Roman" panose="02020603050405020304" pitchFamily="18" charset="0"/>
                <a:ea typeface="BiauKai"/>
                <a:cs typeface="Times New Roman" panose="02020603050405020304" pitchFamily="18" charset="0"/>
              </a:rPr>
              <a:t>BMI&gt;=35</a:t>
            </a:r>
            <a:r>
              <a:rPr lang="en-US" sz="2800" b="1" i="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800" b="1" i="1" kern="100" dirty="0">
                <a:effectLst/>
                <a:latin typeface="Calibri" panose="020F0502020204030204" pitchFamily="34" charset="0"/>
                <a:ea typeface="新細明體" panose="02020500000000000000" pitchFamily="18" charset="-120"/>
                <a:cs typeface="Times New Roman" panose="02020603050405020304" pitchFamily="18" charset="0"/>
              </a:rPr>
              <a:t>   print(“</a:t>
            </a:r>
            <a:r>
              <a:rPr lang="zh-TW" sz="2800" b="1" i="1" kern="100" dirty="0">
                <a:effectLst/>
                <a:latin typeface="Times New Roman" panose="02020603050405020304" pitchFamily="18" charset="0"/>
                <a:ea typeface="BiauKai"/>
                <a:cs typeface="Times New Roman" panose="02020603050405020304" pitchFamily="18" charset="0"/>
              </a:rPr>
              <a:t>重度肥胖</a:t>
            </a:r>
            <a:r>
              <a:rPr lang="en-US" sz="2800" b="1" i="1" kern="100" dirty="0">
                <a:effectLst/>
                <a:latin typeface="Times New Roman" panose="02020603050405020304" pitchFamily="18" charset="0"/>
                <a:ea typeface="BiauKai"/>
                <a:cs typeface="Times New Roman" panose="02020603050405020304" pitchFamily="18" charset="0"/>
              </a:rPr>
              <a:t>!”)</a:t>
            </a:r>
            <a:endParaRPr lang="zh-TW" sz="2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981934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C11193-2EF9-4448-82FD-00072722716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8D2CC62-F421-48B2-85B1-674E4FE66200}"/>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499B10A-F5DD-4087-AEF9-B67E0B4C1E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90688"/>
            <a:ext cx="8029575" cy="5032375"/>
          </a:xfrm>
          <a:prstGeom prst="rect">
            <a:avLst/>
          </a:prstGeom>
          <a:noFill/>
          <a:ln>
            <a:noFill/>
          </a:ln>
        </p:spPr>
      </p:pic>
      <p:sp>
        <p:nvSpPr>
          <p:cNvPr id="5" name="矩形 4">
            <a:extLst>
              <a:ext uri="{FF2B5EF4-FFF2-40B4-BE49-F238E27FC236}">
                <a16:creationId xmlns:a16="http://schemas.microsoft.com/office/drawing/2014/main" id="{0E7D4692-11B6-4F0D-B7E5-C7719F39D4EC}"/>
              </a:ext>
            </a:extLst>
          </p:cNvPr>
          <p:cNvSpPr/>
          <p:nvPr/>
        </p:nvSpPr>
        <p:spPr>
          <a:xfrm>
            <a:off x="3371850" y="4114282"/>
            <a:ext cx="5724524" cy="15571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4274994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FCB387-A518-41B3-AC45-1E2F6A65BB7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B23F886-DA96-4924-B76B-25E87FD068D6}"/>
              </a:ext>
            </a:extLst>
          </p:cNvPr>
          <p:cNvSpPr>
            <a:spLocks noGrp="1"/>
          </p:cNvSpPr>
          <p:nvPr>
            <p:ph idx="1"/>
          </p:nvPr>
        </p:nvSpPr>
        <p:spPr/>
        <p:txBody>
          <a:bodyPr/>
          <a:lstStyle/>
          <a:p>
            <a:endParaRPr lang="zh-TW" altLang="en-US"/>
          </a:p>
        </p:txBody>
      </p:sp>
      <p:sp>
        <p:nvSpPr>
          <p:cNvPr id="4" name="文字方塊 2">
            <a:extLst>
              <a:ext uri="{FF2B5EF4-FFF2-40B4-BE49-F238E27FC236}">
                <a16:creationId xmlns:a16="http://schemas.microsoft.com/office/drawing/2014/main" id="{B547F866-A6ED-441D-9E67-C7FF2A8A35A6}"/>
              </a:ext>
            </a:extLst>
          </p:cNvPr>
          <p:cNvSpPr txBox="1">
            <a:spLocks noChangeArrowheads="1"/>
          </p:cNvSpPr>
          <p:nvPr/>
        </p:nvSpPr>
        <p:spPr bwMode="auto">
          <a:xfrm>
            <a:off x="482601" y="1825625"/>
            <a:ext cx="5034915" cy="1569660"/>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a:spAutoFit/>
          </a:bodyPr>
          <a:lstStyle/>
          <a:p>
            <a:pPr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if condition:</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    expressions_A  for True condition</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else:</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    expressions_B  for False condition</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5" name="文字方塊 2">
            <a:extLst>
              <a:ext uri="{FF2B5EF4-FFF2-40B4-BE49-F238E27FC236}">
                <a16:creationId xmlns:a16="http://schemas.microsoft.com/office/drawing/2014/main" id="{CFC64232-F575-4F5A-BDE3-CE1D59D27916}"/>
              </a:ext>
            </a:extLst>
          </p:cNvPr>
          <p:cNvSpPr txBox="1">
            <a:spLocks noChangeArrowheads="1"/>
          </p:cNvSpPr>
          <p:nvPr/>
        </p:nvSpPr>
        <p:spPr bwMode="auto">
          <a:xfrm>
            <a:off x="482601" y="4001294"/>
            <a:ext cx="5034915" cy="2308324"/>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a:spAutoFit/>
          </a:bodyPr>
          <a:lstStyle/>
          <a:p>
            <a:pPr algn="just"/>
            <a:r>
              <a:rPr lang="en-US" sz="2400" b="1" i="1" kern="100" dirty="0">
                <a:effectLst/>
                <a:latin typeface="Calibri" panose="020F0502020204030204" pitchFamily="34" charset="0"/>
                <a:ea typeface="新細明體" panose="02020500000000000000" pitchFamily="18" charset="-120"/>
                <a:cs typeface="Times New Roman" panose="02020603050405020304" pitchFamily="18" charset="0"/>
              </a:rPr>
              <a:t>temperature = float(input("</a:t>
            </a:r>
            <a:r>
              <a:rPr lang="zh-TW" sz="2400" b="1" i="1" kern="100" dirty="0">
                <a:effectLst/>
                <a:latin typeface="Calibri" panose="020F0502020204030204" pitchFamily="34" charset="0"/>
                <a:ea typeface="新細明體" panose="02020500000000000000" pitchFamily="18" charset="-120"/>
                <a:cs typeface="Times New Roman" panose="02020603050405020304" pitchFamily="18" charset="0"/>
              </a:rPr>
              <a:t>請輸入身體溫度</a:t>
            </a:r>
            <a:r>
              <a:rPr lang="en-US" sz="2400" b="1" i="1"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sz="2400" b="1" i="1" kern="100" dirty="0">
                <a:effectLst/>
                <a:latin typeface="Calibri" panose="020F0502020204030204" pitchFamily="34" charset="0"/>
                <a:ea typeface="新細明體" panose="02020500000000000000" pitchFamily="18" charset="-120"/>
                <a:cs typeface="Times New Roman" panose="02020603050405020304" pitchFamily="18" charset="0"/>
              </a:rPr>
              <a:t>攝氏°</a:t>
            </a:r>
            <a:r>
              <a:rPr lang="en-US" sz="2400" b="1" i="1" kern="100" dirty="0">
                <a:effectLst/>
                <a:latin typeface="Calibri" panose="020F0502020204030204" pitchFamily="34" charset="0"/>
                <a:ea typeface="新細明體" panose="02020500000000000000" pitchFamily="18" charset="-120"/>
                <a:cs typeface="Times New Roman" panose="02020603050405020304" pitchFamily="18" charset="0"/>
              </a:rPr>
              <a:t>C):"))</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dirty="0">
                <a:effectLst/>
                <a:latin typeface="Calibri" panose="020F0502020204030204" pitchFamily="34" charset="0"/>
                <a:ea typeface="新細明體" panose="02020500000000000000" pitchFamily="18" charset="-120"/>
                <a:cs typeface="Times New Roman" panose="02020603050405020304" pitchFamily="18" charset="0"/>
              </a:rPr>
              <a:t>if temperature &gt;= 37.5:</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dirty="0">
                <a:effectLst/>
                <a:latin typeface="Calibri" panose="020F0502020204030204" pitchFamily="34" charset="0"/>
                <a:ea typeface="新細明體" panose="02020500000000000000" pitchFamily="18" charset="-120"/>
                <a:cs typeface="Times New Roman" panose="02020603050405020304" pitchFamily="18" charset="0"/>
              </a:rPr>
              <a:t>    print("</a:t>
            </a:r>
            <a:r>
              <a:rPr lang="zh-TW" sz="2400" b="1" i="1" kern="100" dirty="0">
                <a:effectLst/>
                <a:latin typeface="Calibri" panose="020F0502020204030204" pitchFamily="34" charset="0"/>
                <a:ea typeface="新細明體" panose="02020500000000000000" pitchFamily="18" charset="-120"/>
                <a:cs typeface="Times New Roman" panose="02020603050405020304" pitchFamily="18" charset="0"/>
              </a:rPr>
              <a:t>屬於發燒</a:t>
            </a:r>
            <a:r>
              <a:rPr lang="en-US" sz="2400" b="1" i="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dirty="0">
                <a:effectLst/>
                <a:latin typeface="Calibri" panose="020F0502020204030204" pitchFamily="34" charset="0"/>
                <a:ea typeface="新細明體" panose="02020500000000000000" pitchFamily="18" charset="-120"/>
                <a:cs typeface="Times New Roman" panose="02020603050405020304" pitchFamily="18" charset="0"/>
              </a:rPr>
              <a:t>else:</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dirty="0">
                <a:effectLst/>
                <a:latin typeface="Calibri" panose="020F0502020204030204" pitchFamily="34" charset="0"/>
                <a:ea typeface="新細明體" panose="02020500000000000000" pitchFamily="18" charset="-120"/>
                <a:cs typeface="Times New Roman" panose="02020603050405020304" pitchFamily="18" charset="0"/>
              </a:rPr>
              <a:t>    print("</a:t>
            </a:r>
            <a:r>
              <a:rPr lang="zh-TW" sz="2400" b="1" i="1" kern="100" dirty="0">
                <a:effectLst/>
                <a:latin typeface="Calibri" panose="020F0502020204030204" pitchFamily="34" charset="0"/>
                <a:ea typeface="新細明體" panose="02020500000000000000" pitchFamily="18" charset="-120"/>
                <a:cs typeface="Times New Roman" panose="02020603050405020304" pitchFamily="18" charset="0"/>
              </a:rPr>
              <a:t>屬於正常體溫</a:t>
            </a:r>
            <a:r>
              <a:rPr lang="en-US" sz="2400" b="1" i="1" kern="1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sz="24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6" name="圖片 5">
            <a:extLst>
              <a:ext uri="{FF2B5EF4-FFF2-40B4-BE49-F238E27FC236}">
                <a16:creationId xmlns:a16="http://schemas.microsoft.com/office/drawing/2014/main" id="{EA23DDEE-E2FE-4BB7-80BA-343EAC1BF9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74485" y="1825625"/>
            <a:ext cx="3986530" cy="5124450"/>
          </a:xfrm>
          <a:prstGeom prst="rect">
            <a:avLst/>
          </a:prstGeom>
          <a:noFill/>
          <a:ln>
            <a:noFill/>
          </a:ln>
        </p:spPr>
      </p:pic>
    </p:spTree>
    <p:extLst>
      <p:ext uri="{BB962C8B-B14F-4D97-AF65-F5344CB8AC3E}">
        <p14:creationId xmlns:p14="http://schemas.microsoft.com/office/powerpoint/2010/main" val="3079234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833DB3-70A8-474D-A5E9-373025F1A11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459E48D-7127-42B8-A139-41E31931045A}"/>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540428F2-5198-44A5-B201-535889CD77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09824" y="1219200"/>
            <a:ext cx="6734175" cy="5638800"/>
          </a:xfrm>
          <a:prstGeom prst="rect">
            <a:avLst/>
          </a:prstGeom>
          <a:noFill/>
          <a:ln>
            <a:noFill/>
          </a:ln>
        </p:spPr>
      </p:pic>
      <p:sp>
        <p:nvSpPr>
          <p:cNvPr id="5" name="矩形 4">
            <a:extLst>
              <a:ext uri="{FF2B5EF4-FFF2-40B4-BE49-F238E27FC236}">
                <a16:creationId xmlns:a16="http://schemas.microsoft.com/office/drawing/2014/main" id="{772B1182-0B00-4D9E-B05A-DDCCA8A73C3F}"/>
              </a:ext>
            </a:extLst>
          </p:cNvPr>
          <p:cNvSpPr/>
          <p:nvPr/>
        </p:nvSpPr>
        <p:spPr>
          <a:xfrm>
            <a:off x="3667125" y="4610284"/>
            <a:ext cx="5724524" cy="15571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650359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D962A9-80B0-4BA9-8D2A-C1670BD2FE87}"/>
              </a:ext>
            </a:extLst>
          </p:cNvPr>
          <p:cNvSpPr>
            <a:spLocks noGrp="1"/>
          </p:cNvSpPr>
          <p:nvPr>
            <p:ph type="title"/>
          </p:nvPr>
        </p:nvSpPr>
        <p:spPr/>
        <p:txBody>
          <a:bodyPr/>
          <a:lstStyle/>
          <a:p>
            <a:r>
              <a:rPr lang="en-US" altLang="zh-TW" dirty="0"/>
              <a:t>for</a:t>
            </a:r>
            <a:r>
              <a:rPr lang="zh-TW" altLang="en-US" dirty="0"/>
              <a:t>重複工作的迴圈</a:t>
            </a:r>
          </a:p>
        </p:txBody>
      </p:sp>
      <p:sp>
        <p:nvSpPr>
          <p:cNvPr id="3" name="內容版面配置區 2">
            <a:extLst>
              <a:ext uri="{FF2B5EF4-FFF2-40B4-BE49-F238E27FC236}">
                <a16:creationId xmlns:a16="http://schemas.microsoft.com/office/drawing/2014/main" id="{52BBB8F9-9097-43B6-B9E9-63032C038747}"/>
              </a:ext>
            </a:extLst>
          </p:cNvPr>
          <p:cNvSpPr>
            <a:spLocks noGrp="1"/>
          </p:cNvSpPr>
          <p:nvPr>
            <p:ph idx="1"/>
          </p:nvPr>
        </p:nvSpPr>
        <p:spPr/>
        <p:txBody>
          <a:bodyPr>
            <a:normAutofit/>
          </a:bodyPr>
          <a:lstStyle/>
          <a:p>
            <a:r>
              <a:rPr lang="zh-TW" altLang="zh-TW" dirty="0">
                <a:effectLst/>
                <a:latin typeface="Times New Roman" panose="02020603050405020304" pitchFamily="18" charset="0"/>
                <a:ea typeface="BiauKai"/>
                <a:cs typeface="Times New Roman" panose="02020603050405020304" pitchFamily="18" charset="0"/>
              </a:rPr>
              <a:t>一般在處理資料的時候，經常會遇到一個情境，即需要</a:t>
            </a:r>
            <a:r>
              <a:rPr lang="zh-TW" altLang="zh-TW" dirty="0">
                <a:solidFill>
                  <a:srgbClr val="000000"/>
                </a:solidFill>
                <a:effectLst/>
                <a:latin typeface="Times New Roman" panose="02020603050405020304" pitchFamily="18" charset="0"/>
                <a:ea typeface="BiauKai"/>
                <a:cs typeface="Times New Roman" panose="02020603050405020304" pitchFamily="18" charset="0"/>
              </a:rPr>
              <a:t>重複執行某些相同的步驟</a:t>
            </a:r>
            <a:r>
              <a:rPr lang="zh-TW" altLang="zh-TW" dirty="0">
                <a:effectLst/>
                <a:latin typeface="Times New Roman" panose="02020603050405020304" pitchFamily="18" charset="0"/>
                <a:ea typeface="BiauKai"/>
                <a:cs typeface="Times New Roman" panose="02020603050405020304" pitchFamily="18" charset="0"/>
              </a:rPr>
              <a:t>，</a:t>
            </a:r>
            <a:endParaRPr lang="en-US" altLang="zh-TW" dirty="0">
              <a:effectLst/>
              <a:latin typeface="Times New Roman" panose="02020603050405020304" pitchFamily="18" charset="0"/>
              <a:ea typeface="BiauKai"/>
              <a:cs typeface="Times New Roman" panose="02020603050405020304" pitchFamily="18" charset="0"/>
            </a:endParaRPr>
          </a:p>
          <a:p>
            <a:pPr lvl="1"/>
            <a:r>
              <a:rPr lang="zh-TW" altLang="zh-TW" dirty="0">
                <a:effectLst/>
                <a:latin typeface="Times New Roman" panose="02020603050405020304" pitchFamily="18" charset="0"/>
                <a:ea typeface="BiauKai"/>
                <a:cs typeface="Times New Roman" panose="02020603050405020304" pitchFamily="18" charset="0"/>
              </a:rPr>
              <a:t>例如在期末考試過後，敬愛的老師們需要去計算每一位有修這門課程的同學的課程總成績，正常來說每一位學生的總成績會是等於</a:t>
            </a:r>
            <a:r>
              <a:rPr lang="en-US" altLang="zh-TW" dirty="0">
                <a:effectLst/>
                <a:latin typeface="Times New Roman" panose="02020603050405020304" pitchFamily="18" charset="0"/>
                <a:ea typeface="BiauKai"/>
              </a:rPr>
              <a:t> = (</a:t>
            </a:r>
            <a:r>
              <a:rPr lang="zh-TW" altLang="zh-TW" dirty="0">
                <a:effectLst/>
                <a:latin typeface="Times New Roman" panose="02020603050405020304" pitchFamily="18" charset="0"/>
                <a:ea typeface="BiauKai"/>
                <a:cs typeface="Times New Roman" panose="02020603050405020304" pitchFamily="18" charset="0"/>
              </a:rPr>
              <a:t>平時成績</a:t>
            </a:r>
            <a:r>
              <a:rPr lang="en-US" altLang="zh-TW" dirty="0">
                <a:effectLst/>
                <a:latin typeface="Times New Roman" panose="02020603050405020304" pitchFamily="18" charset="0"/>
                <a:ea typeface="BiauKai"/>
              </a:rPr>
              <a:t>*0.3 + </a:t>
            </a:r>
            <a:r>
              <a:rPr lang="zh-TW" altLang="zh-TW" dirty="0">
                <a:effectLst/>
                <a:latin typeface="Times New Roman" panose="02020603050405020304" pitchFamily="18" charset="0"/>
                <a:ea typeface="BiauKai"/>
                <a:cs typeface="Times New Roman" panose="02020603050405020304" pitchFamily="18" charset="0"/>
              </a:rPr>
              <a:t>期中考成績</a:t>
            </a:r>
            <a:r>
              <a:rPr lang="en-US" altLang="zh-TW" dirty="0">
                <a:effectLst/>
                <a:latin typeface="Times New Roman" panose="02020603050405020304" pitchFamily="18" charset="0"/>
                <a:ea typeface="BiauKai"/>
              </a:rPr>
              <a:t>*0.3 + </a:t>
            </a:r>
            <a:r>
              <a:rPr lang="zh-TW" altLang="zh-TW" dirty="0">
                <a:effectLst/>
                <a:latin typeface="Times New Roman" panose="02020603050405020304" pitchFamily="18" charset="0"/>
                <a:ea typeface="BiauKai"/>
                <a:cs typeface="Times New Roman" panose="02020603050405020304" pitchFamily="18" charset="0"/>
              </a:rPr>
              <a:t>期末考成績</a:t>
            </a:r>
            <a:r>
              <a:rPr lang="en-US" altLang="zh-TW" dirty="0">
                <a:effectLst/>
                <a:latin typeface="Times New Roman" panose="02020603050405020304" pitchFamily="18" charset="0"/>
                <a:ea typeface="BiauKai"/>
              </a:rPr>
              <a:t>*0.4)</a:t>
            </a:r>
            <a:r>
              <a:rPr lang="zh-TW" altLang="zh-TW" dirty="0">
                <a:effectLst/>
                <a:latin typeface="Times New Roman" panose="02020603050405020304" pitchFamily="18" charset="0"/>
                <a:ea typeface="BiauKai"/>
                <a:cs typeface="Times New Roman" panose="02020603050405020304" pitchFamily="18" charset="0"/>
              </a:rPr>
              <a:t>，</a:t>
            </a:r>
            <a:endParaRPr lang="en-US" altLang="zh-TW" dirty="0">
              <a:effectLst/>
              <a:latin typeface="Times New Roman" panose="02020603050405020304" pitchFamily="18" charset="0"/>
              <a:ea typeface="BiauKai"/>
              <a:cs typeface="Times New Roman" panose="02020603050405020304" pitchFamily="18" charset="0"/>
            </a:endParaRPr>
          </a:p>
          <a:p>
            <a:endParaRPr lang="en-US" altLang="zh-TW" dirty="0">
              <a:effectLst/>
              <a:latin typeface="Times New Roman" panose="02020603050405020304" pitchFamily="18" charset="0"/>
              <a:ea typeface="BiauKai"/>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而這一個動作需要重複做</a:t>
            </a:r>
            <a:r>
              <a:rPr lang="en-US" altLang="zh-TW" dirty="0">
                <a:effectLst/>
                <a:latin typeface="Times New Roman" panose="02020603050405020304" pitchFamily="18" charset="0"/>
                <a:ea typeface="BiauKai"/>
              </a:rPr>
              <a:t>N</a:t>
            </a:r>
            <a:r>
              <a:rPr lang="zh-TW" altLang="zh-TW" dirty="0">
                <a:effectLst/>
                <a:latin typeface="Times New Roman" panose="02020603050405020304" pitchFamily="18" charset="0"/>
                <a:ea typeface="BiauKai"/>
                <a:cs typeface="Times New Roman" panose="02020603050405020304" pitchFamily="18" charset="0"/>
              </a:rPr>
              <a:t>遍，</a:t>
            </a:r>
            <a:r>
              <a:rPr lang="en-US" altLang="zh-TW" dirty="0">
                <a:effectLst/>
                <a:latin typeface="Times New Roman" panose="02020603050405020304" pitchFamily="18" charset="0"/>
                <a:ea typeface="BiauKai"/>
              </a:rPr>
              <a:t>N</a:t>
            </a:r>
            <a:r>
              <a:rPr lang="zh-TW" altLang="zh-TW" dirty="0">
                <a:effectLst/>
                <a:latin typeface="Times New Roman" panose="02020603050405020304" pitchFamily="18" charset="0"/>
                <a:ea typeface="BiauKai"/>
                <a:cs typeface="Times New Roman" panose="02020603050405020304" pitchFamily="18" charset="0"/>
              </a:rPr>
              <a:t>就是選修課程學生的數量，這個時候就可以想到使用「迴圈</a:t>
            </a:r>
            <a:r>
              <a:rPr lang="en-US" altLang="zh-TW" dirty="0">
                <a:effectLst/>
                <a:latin typeface="Times New Roman" panose="02020603050405020304" pitchFamily="18" charset="0"/>
                <a:ea typeface="BiauKai"/>
              </a:rPr>
              <a:t>(Loop)</a:t>
            </a:r>
            <a:r>
              <a:rPr lang="zh-TW" altLang="zh-TW" dirty="0">
                <a:effectLst/>
                <a:latin typeface="Times New Roman" panose="02020603050405020304" pitchFamily="18" charset="0"/>
                <a:ea typeface="BiauKai"/>
                <a:cs typeface="Times New Roman" panose="02020603050405020304" pitchFamily="18" charset="0"/>
              </a:rPr>
              <a:t>」功能來幫忙處理，</a:t>
            </a:r>
            <a:endParaRPr lang="zh-TW" altLang="en-US" dirty="0"/>
          </a:p>
        </p:txBody>
      </p:sp>
    </p:spTree>
    <p:extLst>
      <p:ext uri="{BB962C8B-B14F-4D97-AF65-F5344CB8AC3E}">
        <p14:creationId xmlns:p14="http://schemas.microsoft.com/office/powerpoint/2010/main" val="25503871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4922CA-E120-4D4C-A0F4-25E09E0FF574}"/>
              </a:ext>
            </a:extLst>
          </p:cNvPr>
          <p:cNvSpPr>
            <a:spLocks noGrp="1"/>
          </p:cNvSpPr>
          <p:nvPr>
            <p:ph type="title"/>
          </p:nvPr>
        </p:nvSpPr>
        <p:spPr/>
        <p:txBody>
          <a:bodyPr/>
          <a:lstStyle/>
          <a:p>
            <a:r>
              <a:rPr lang="en-US" altLang="zh-TW" dirty="0"/>
              <a:t>for</a:t>
            </a:r>
            <a:r>
              <a:rPr lang="zh-TW" altLang="en-US" dirty="0"/>
              <a:t>重複工作的迴圈</a:t>
            </a:r>
          </a:p>
        </p:txBody>
      </p:sp>
      <p:sp>
        <p:nvSpPr>
          <p:cNvPr id="3" name="內容版面配置區 2">
            <a:extLst>
              <a:ext uri="{FF2B5EF4-FFF2-40B4-BE49-F238E27FC236}">
                <a16:creationId xmlns:a16="http://schemas.microsoft.com/office/drawing/2014/main" id="{9A830890-FDE5-4FDA-8B3B-D61A559D5002}"/>
              </a:ext>
            </a:extLst>
          </p:cNvPr>
          <p:cNvSpPr>
            <a:spLocks noGrp="1"/>
          </p:cNvSpPr>
          <p:nvPr>
            <p:ph idx="1"/>
          </p:nvPr>
        </p:nvSpPr>
        <p:spPr/>
        <p:txBody>
          <a:bodyPr>
            <a:normAutofit/>
          </a:bodyPr>
          <a:lstStyle/>
          <a:p>
            <a:r>
              <a:rPr lang="zh-TW" altLang="zh-TW" dirty="0">
                <a:effectLst/>
                <a:latin typeface="Times New Roman" panose="02020603050405020304" pitchFamily="18" charset="0"/>
                <a:ea typeface="BiauKai"/>
                <a:cs typeface="Times New Roman" panose="02020603050405020304" pitchFamily="18" charset="0"/>
              </a:rPr>
              <a:t>正式來說，迴圈的功能就是</a:t>
            </a:r>
            <a:r>
              <a:rPr lang="zh-TW" altLang="zh-TW" dirty="0">
                <a:solidFill>
                  <a:srgbClr val="000000"/>
                </a:solidFill>
                <a:effectLst/>
                <a:latin typeface="Times New Roman" panose="02020603050405020304" pitchFamily="18" charset="0"/>
                <a:ea typeface="BiauKai"/>
                <a:cs typeface="Times New Roman" panose="02020603050405020304" pitchFamily="18" charset="0"/>
              </a:rPr>
              <a:t>讓指定的某段敘述在條件符合的情況下一直重覆執行，直到不符合條件就停止並跳出</a:t>
            </a:r>
            <a:r>
              <a:rPr lang="en-US" altLang="zh-TW" dirty="0">
                <a:solidFill>
                  <a:srgbClr val="000000"/>
                </a:solidFill>
                <a:effectLst/>
                <a:latin typeface="Times New Roman" panose="02020603050405020304" pitchFamily="18" charset="0"/>
                <a:ea typeface="BiauKai"/>
              </a:rPr>
              <a:t>(</a:t>
            </a:r>
            <a:r>
              <a:rPr lang="zh-TW" altLang="zh-TW" dirty="0">
                <a:solidFill>
                  <a:srgbClr val="000000"/>
                </a:solidFill>
                <a:effectLst/>
                <a:latin typeface="Times New Roman" panose="02020603050405020304" pitchFamily="18" charset="0"/>
                <a:ea typeface="BiauKai"/>
                <a:cs typeface="Times New Roman" panose="02020603050405020304" pitchFamily="18" charset="0"/>
              </a:rPr>
              <a:t>結束</a:t>
            </a:r>
            <a:r>
              <a:rPr lang="en-US" altLang="zh-TW" dirty="0">
                <a:solidFill>
                  <a:srgbClr val="000000"/>
                </a:solidFill>
                <a:effectLst/>
                <a:latin typeface="Times New Roman" panose="02020603050405020304" pitchFamily="18" charset="0"/>
                <a:ea typeface="BiauKai"/>
              </a:rPr>
              <a:t>)</a:t>
            </a:r>
            <a:r>
              <a:rPr lang="zh-TW" altLang="zh-TW" dirty="0">
                <a:solidFill>
                  <a:srgbClr val="000000"/>
                </a:solidFill>
                <a:effectLst/>
                <a:latin typeface="Times New Roman" panose="02020603050405020304" pitchFamily="18" charset="0"/>
                <a:ea typeface="BiauKai"/>
                <a:cs typeface="Times New Roman" panose="02020603050405020304" pitchFamily="18" charset="0"/>
              </a:rPr>
              <a:t>迴圈指令</a:t>
            </a:r>
            <a:r>
              <a:rPr lang="en-US" altLang="zh-TW" dirty="0">
                <a:solidFill>
                  <a:srgbClr val="000000"/>
                </a:solidFill>
                <a:effectLst/>
                <a:latin typeface="Times New Roman" panose="02020603050405020304" pitchFamily="18" charset="0"/>
                <a:ea typeface="BiauKai"/>
              </a:rPr>
              <a:t>(</a:t>
            </a:r>
            <a:r>
              <a:rPr lang="zh-TW" altLang="zh-TW" dirty="0">
                <a:solidFill>
                  <a:srgbClr val="000000"/>
                </a:solidFill>
                <a:effectLst/>
                <a:latin typeface="Times New Roman" panose="02020603050405020304" pitchFamily="18" charset="0"/>
                <a:ea typeface="BiauKai"/>
                <a:cs typeface="Times New Roman" panose="02020603050405020304" pitchFamily="18" charset="0"/>
              </a:rPr>
              <a:t>說白話就是將指令直接跳到迴圈的下一行指令繼續執行</a:t>
            </a:r>
            <a:r>
              <a:rPr lang="en-US" altLang="zh-TW" dirty="0">
                <a:solidFill>
                  <a:srgbClr val="000000"/>
                </a:solidFill>
                <a:effectLst/>
                <a:latin typeface="Times New Roman" panose="02020603050405020304" pitchFamily="18" charset="0"/>
                <a:ea typeface="BiauKai"/>
              </a:rPr>
              <a:t>)</a:t>
            </a:r>
            <a:endParaRPr lang="zh-TW" altLang="en-US" dirty="0"/>
          </a:p>
        </p:txBody>
      </p:sp>
    </p:spTree>
    <p:extLst>
      <p:ext uri="{BB962C8B-B14F-4D97-AF65-F5344CB8AC3E}">
        <p14:creationId xmlns:p14="http://schemas.microsoft.com/office/powerpoint/2010/main" val="87010296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BFABB-5C01-4AF9-9D88-88C943A2442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90230A9-D9F9-4A8B-9041-D4AFA257AD46}"/>
              </a:ext>
            </a:extLst>
          </p:cNvPr>
          <p:cNvSpPr>
            <a:spLocks noGrp="1"/>
          </p:cNvSpPr>
          <p:nvPr>
            <p:ph idx="1"/>
          </p:nvPr>
        </p:nvSpPr>
        <p:spPr/>
        <p:txBody>
          <a:bodyPr>
            <a:normAutofit/>
          </a:bodyPr>
          <a:lstStyle/>
          <a:p>
            <a:r>
              <a:rPr lang="zh-TW" altLang="zh-TW" dirty="0">
                <a:solidFill>
                  <a:srgbClr val="000000"/>
                </a:solidFill>
                <a:effectLst/>
                <a:latin typeface="Times New Roman" panose="02020603050405020304" pitchFamily="18" charset="0"/>
                <a:ea typeface="BiauKai"/>
                <a:cs typeface="Times New Roman" panose="02020603050405020304" pitchFamily="18" charset="0"/>
              </a:rPr>
              <a:t>強烈建議直接使用</a:t>
            </a:r>
            <a:r>
              <a:rPr lang="en-US" altLang="zh-TW" dirty="0">
                <a:solidFill>
                  <a:srgbClr val="000000"/>
                </a:solidFill>
                <a:effectLst/>
                <a:latin typeface="Times New Roman" panose="02020603050405020304" pitchFamily="18" charset="0"/>
                <a:ea typeface="BiauKai"/>
              </a:rPr>
              <a:t>Google</a:t>
            </a:r>
            <a:r>
              <a:rPr lang="zh-TW" altLang="zh-TW" dirty="0">
                <a:solidFill>
                  <a:srgbClr val="000000"/>
                </a:solidFill>
                <a:effectLst/>
                <a:latin typeface="Times New Roman" panose="02020603050405020304" pitchFamily="18" charset="0"/>
                <a:ea typeface="BiauKai"/>
                <a:cs typeface="Times New Roman" panose="02020603050405020304" pitchFamily="18" charset="0"/>
              </a:rPr>
              <a:t>瀏覽器</a:t>
            </a:r>
            <a:r>
              <a:rPr lang="en-US" altLang="zh-TW" dirty="0">
                <a:solidFill>
                  <a:srgbClr val="000000"/>
                </a:solidFill>
                <a:effectLst/>
                <a:latin typeface="Times New Roman" panose="02020603050405020304" pitchFamily="18" charset="0"/>
                <a:ea typeface="BiauKai"/>
              </a:rPr>
              <a:t>Chrome</a:t>
            </a:r>
            <a:r>
              <a:rPr lang="zh-TW" altLang="zh-TW" dirty="0">
                <a:solidFill>
                  <a:srgbClr val="000000"/>
                </a:solidFill>
                <a:effectLst/>
                <a:latin typeface="Times New Roman" panose="02020603050405020304" pitchFamily="18" charset="0"/>
                <a:ea typeface="BiauKai"/>
                <a:cs typeface="Times New Roman" panose="02020603050405020304" pitchFamily="18" charset="0"/>
              </a:rPr>
              <a:t>會在編輯與執行程式碼時會有較佳的結果。</a:t>
            </a:r>
            <a:endParaRPr lang="zh-TW" altLang="en-US" dirty="0"/>
          </a:p>
        </p:txBody>
      </p:sp>
      <p:sp>
        <p:nvSpPr>
          <p:cNvPr id="4" name="文字方塊 3">
            <a:extLst>
              <a:ext uri="{FF2B5EF4-FFF2-40B4-BE49-F238E27FC236}">
                <a16:creationId xmlns:a16="http://schemas.microsoft.com/office/drawing/2014/main" id="{EF689AFA-5C58-4460-9D22-9E2982E4C9CF}"/>
              </a:ext>
            </a:extLst>
          </p:cNvPr>
          <p:cNvSpPr txBox="1"/>
          <p:nvPr/>
        </p:nvSpPr>
        <p:spPr>
          <a:xfrm>
            <a:off x="2733675" y="2978845"/>
            <a:ext cx="5886449" cy="3539430"/>
          </a:xfrm>
          <a:prstGeom prst="rect">
            <a:avLst/>
          </a:prstGeom>
          <a:solidFill>
            <a:srgbClr val="002060"/>
          </a:solidFill>
        </p:spPr>
        <p:txBody>
          <a:bodyPr wrap="square" rtlCol="0">
            <a:spAutoFit/>
          </a:bodyPr>
          <a:lstStyle/>
          <a:p>
            <a:r>
              <a:rPr lang="en-US" altLang="zh-TW" sz="3200" kern="100" dirty="0">
                <a:solidFill>
                  <a:srgbClr val="FFFF0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a:t>
            </a:r>
          </a:p>
          <a:p>
            <a:r>
              <a:rPr lang="zh-TW" altLang="zh-TW" sz="3200" kern="100" dirty="0">
                <a:solidFill>
                  <a:srgbClr val="FFFF0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注意：以下基礎操作為</a:t>
            </a:r>
            <a:r>
              <a:rPr lang="en-US" altLang="zh-TW" sz="3200" kern="100" dirty="0">
                <a:solidFill>
                  <a:srgbClr val="FFFF0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2022/02/01</a:t>
            </a:r>
            <a:r>
              <a:rPr lang="zh-TW" altLang="zh-TW" sz="3200" kern="100" dirty="0">
                <a:solidFill>
                  <a:srgbClr val="FFFF0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前的軟體介面，如果後續</a:t>
            </a:r>
            <a:r>
              <a:rPr lang="en-US" altLang="zh-TW" sz="3200" kern="100" dirty="0">
                <a:solidFill>
                  <a:srgbClr val="FFFF0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Google</a:t>
            </a:r>
            <a:r>
              <a:rPr lang="zh-TW" altLang="zh-TW" sz="3200" kern="100" dirty="0">
                <a:solidFill>
                  <a:srgbClr val="FFFF0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持續改善介面，或許安裝或使用方式會有些許差異</a:t>
            </a:r>
            <a:endParaRPr lang="en-US" altLang="zh-TW" sz="3200" kern="100" dirty="0">
              <a:solidFill>
                <a:srgbClr val="FFFF0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endParaRPr>
          </a:p>
          <a:p>
            <a:pPr algn="r"/>
            <a:r>
              <a:rPr lang="en-US" altLang="zh-TW" sz="3200" kern="100" dirty="0">
                <a:solidFill>
                  <a:srgbClr val="FFFF00"/>
                </a:solidFill>
                <a:effectLst>
                  <a:outerShdw blurRad="38100" dist="38100" dir="2700000" algn="tl">
                    <a:srgbClr val="000000">
                      <a:alpha val="43137"/>
                    </a:srgbClr>
                  </a:outerShdw>
                </a:effectLst>
                <a:latin typeface="Times New Roman" panose="02020603050405020304" pitchFamily="18" charset="0"/>
                <a:ea typeface="BiauKai"/>
                <a:cs typeface="Times New Roman" panose="02020603050405020304" pitchFamily="18" charset="0"/>
              </a:rPr>
              <a:t>###</a:t>
            </a:r>
            <a:endParaRPr lang="zh-TW" altLang="zh-TW" sz="3200" kern="100" dirty="0">
              <a:solidFill>
                <a:srgbClr val="FFFF00"/>
              </a:solidFill>
              <a:effectLst>
                <a:outerShdw blurRad="38100" dist="38100" dir="2700000" algn="tl">
                  <a:srgbClr val="000000">
                    <a:alpha val="43137"/>
                  </a:srgbClr>
                </a:outerShdw>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sz="3200"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63880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9BD0AF-963E-48B8-BD1A-EDE00D75DBC7}"/>
              </a:ext>
            </a:extLst>
          </p:cNvPr>
          <p:cNvSpPr>
            <a:spLocks noGrp="1"/>
          </p:cNvSpPr>
          <p:nvPr>
            <p:ph type="title"/>
          </p:nvPr>
        </p:nvSpPr>
        <p:spPr/>
        <p:txBody>
          <a:bodyPr/>
          <a:lstStyle/>
          <a:p>
            <a:r>
              <a:rPr lang="en-US" altLang="zh-TW" dirty="0"/>
              <a:t>for</a:t>
            </a:r>
            <a:r>
              <a:rPr lang="zh-TW" altLang="en-US" dirty="0"/>
              <a:t>重複工作的迴圈</a:t>
            </a:r>
          </a:p>
        </p:txBody>
      </p:sp>
      <p:sp>
        <p:nvSpPr>
          <p:cNvPr id="3" name="內容版面配置區 2">
            <a:extLst>
              <a:ext uri="{FF2B5EF4-FFF2-40B4-BE49-F238E27FC236}">
                <a16:creationId xmlns:a16="http://schemas.microsoft.com/office/drawing/2014/main" id="{4C20941D-40C2-4B8D-81DA-7754F2D36D48}"/>
              </a:ext>
            </a:extLst>
          </p:cNvPr>
          <p:cNvSpPr>
            <a:spLocks noGrp="1"/>
          </p:cNvSpPr>
          <p:nvPr>
            <p:ph idx="1"/>
          </p:nvPr>
        </p:nvSpPr>
        <p:spPr/>
        <p:txBody>
          <a:bodyPr>
            <a:normAutofit fontScale="92500" lnSpcReduction="10000"/>
          </a:bodyPr>
          <a:lstStyle/>
          <a:p>
            <a:r>
              <a:rPr lang="zh-TW" altLang="zh-TW" dirty="0">
                <a:effectLst/>
                <a:latin typeface="Times New Roman" panose="02020603050405020304" pitchFamily="18" charset="0"/>
                <a:ea typeface="BiauKai"/>
                <a:cs typeface="Times New Roman" panose="02020603050405020304" pitchFamily="18" charset="0"/>
              </a:rPr>
              <a:t>迴圈可以說是運算與邏輯思維</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或程式設計</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領域中很重要的一種方法或技巧，究其原因就是</a:t>
            </a:r>
            <a:r>
              <a:rPr lang="en-US" altLang="zh-TW" dirty="0">
                <a:solidFill>
                  <a:srgbClr val="000000"/>
                </a:solidFill>
                <a:effectLst/>
                <a:latin typeface="Times New Roman" panose="02020603050405020304" pitchFamily="18" charset="0"/>
                <a:ea typeface="BiauKai"/>
              </a:rPr>
              <a:t>"</a:t>
            </a:r>
            <a:r>
              <a:rPr lang="zh-TW" altLang="zh-TW" dirty="0">
                <a:solidFill>
                  <a:srgbClr val="000000"/>
                </a:solidFill>
                <a:effectLst/>
                <a:latin typeface="Times New Roman" panose="02020603050405020304" pitchFamily="18" charset="0"/>
                <a:ea typeface="BiauKai"/>
                <a:cs typeface="Times New Roman" panose="02020603050405020304" pitchFamily="18" charset="0"/>
              </a:rPr>
              <a:t>因為迴圈概念很抽象，但是很實用</a:t>
            </a:r>
            <a:r>
              <a:rPr lang="en-US" altLang="zh-TW" dirty="0">
                <a:solidFill>
                  <a:srgbClr val="000000"/>
                </a:solidFill>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a:t>
            </a:r>
            <a:endParaRPr lang="en-US" altLang="zh-TW" dirty="0">
              <a:effectLst/>
              <a:latin typeface="Times New Roman" panose="02020603050405020304" pitchFamily="18" charset="0"/>
              <a:ea typeface="BiauKai"/>
              <a:cs typeface="Times New Roman" panose="02020603050405020304" pitchFamily="18" charset="0"/>
            </a:endParaRPr>
          </a:p>
          <a:p>
            <a:endParaRPr lang="en-US" altLang="zh-TW" dirty="0">
              <a:latin typeface="Times New Roman" panose="02020603050405020304" pitchFamily="18" charset="0"/>
              <a:ea typeface="BiauKai"/>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對於初學者而言不太容易掌握，總是覺得繞過來、又繞過去，覺得腦袋好像當機，無法理解與突破，</a:t>
            </a:r>
            <a:endParaRPr lang="en-US" altLang="zh-TW" dirty="0">
              <a:effectLst/>
              <a:latin typeface="Times New Roman" panose="02020603050405020304" pitchFamily="18" charset="0"/>
              <a:ea typeface="BiauKai"/>
              <a:cs typeface="Times New Roman" panose="02020603050405020304" pitchFamily="18" charset="0"/>
            </a:endParaRPr>
          </a:p>
          <a:p>
            <a:endParaRPr lang="en-US" altLang="zh-TW" dirty="0">
              <a:latin typeface="Times New Roman" panose="02020603050405020304" pitchFamily="18" charset="0"/>
              <a:ea typeface="BiauKai"/>
              <a:cs typeface="Times New Roman" panose="02020603050405020304" pitchFamily="18" charset="0"/>
            </a:endParaRPr>
          </a:p>
          <a:p>
            <a:r>
              <a:rPr lang="zh-TW" altLang="zh-TW" dirty="0">
                <a:effectLst/>
                <a:latin typeface="Times New Roman" panose="02020603050405020304" pitchFamily="18" charset="0"/>
                <a:ea typeface="BiauKai"/>
                <a:cs typeface="Times New Roman" panose="02020603050405020304" pitchFamily="18" charset="0"/>
              </a:rPr>
              <a:t>為什麼設計</a:t>
            </a:r>
            <a:r>
              <a:rPr lang="en-US" altLang="zh-TW" dirty="0">
                <a:effectLst/>
                <a:latin typeface="Times New Roman" panose="02020603050405020304" pitchFamily="18" charset="0"/>
                <a:ea typeface="BiauKai"/>
              </a:rPr>
              <a:t>Python</a:t>
            </a:r>
            <a:r>
              <a:rPr lang="zh-TW" altLang="zh-TW" dirty="0">
                <a:effectLst/>
                <a:latin typeface="Times New Roman" panose="02020603050405020304" pitchFamily="18" charset="0"/>
                <a:ea typeface="BiauKai"/>
                <a:cs typeface="Times New Roman" panose="02020603050405020304" pitchFamily="18" charset="0"/>
              </a:rPr>
              <a:t>或其他程式語言的人要弄得那麼複雜</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其實這真的是大大的誤會了</a:t>
            </a:r>
            <a:r>
              <a:rPr lang="en-US" altLang="zh-TW" dirty="0">
                <a:effectLst/>
                <a:latin typeface="Times New Roman" panose="02020603050405020304" pitchFamily="18" charset="0"/>
                <a:ea typeface="BiauKai"/>
              </a:rPr>
              <a:t>!! </a:t>
            </a:r>
            <a:r>
              <a:rPr lang="zh-TW" altLang="zh-TW" dirty="0">
                <a:effectLst/>
                <a:latin typeface="Times New Roman" panose="02020603050405020304" pitchFamily="18" charset="0"/>
                <a:ea typeface="BiauKai"/>
                <a:cs typeface="Times New Roman" panose="02020603050405020304" pitchFamily="18" charset="0"/>
              </a:rPr>
              <a:t>學會迴圈功能就可以幫助各位很有效率的完成許多一直在重複做的事情，其實多練習幾遍就可以熟練迴圈的使用方式</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猜猜看平均需要練習幾遍就可以熟練了呢</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。綜合以上，我們可以利用迴圈功能來進行重複性的資料輸入、處理與輸出。</a:t>
            </a:r>
            <a:endParaRPr lang="zh-TW" altLang="en-US" dirty="0"/>
          </a:p>
        </p:txBody>
      </p:sp>
    </p:spTree>
    <p:extLst>
      <p:ext uri="{BB962C8B-B14F-4D97-AF65-F5344CB8AC3E}">
        <p14:creationId xmlns:p14="http://schemas.microsoft.com/office/powerpoint/2010/main" val="42711956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D552C6-85DA-4539-83D0-2B8BAE799456}"/>
              </a:ext>
            </a:extLst>
          </p:cNvPr>
          <p:cNvSpPr>
            <a:spLocks noGrp="1"/>
          </p:cNvSpPr>
          <p:nvPr>
            <p:ph type="title"/>
          </p:nvPr>
        </p:nvSpPr>
        <p:spPr/>
        <p:txBody>
          <a:bodyPr/>
          <a:lstStyle/>
          <a:p>
            <a:r>
              <a:rPr lang="en-US" altLang="zh-TW" dirty="0"/>
              <a:t>for</a:t>
            </a:r>
            <a:r>
              <a:rPr lang="zh-TW" altLang="en-US" dirty="0"/>
              <a:t>重複工作的迴圈</a:t>
            </a:r>
          </a:p>
        </p:txBody>
      </p:sp>
      <p:sp>
        <p:nvSpPr>
          <p:cNvPr id="3" name="內容版面配置區 2">
            <a:extLst>
              <a:ext uri="{FF2B5EF4-FFF2-40B4-BE49-F238E27FC236}">
                <a16:creationId xmlns:a16="http://schemas.microsoft.com/office/drawing/2014/main" id="{6B2DA8F0-4003-4E29-8A88-23E8B91FA61F}"/>
              </a:ext>
            </a:extLst>
          </p:cNvPr>
          <p:cNvSpPr>
            <a:spLocks noGrp="1"/>
          </p:cNvSpPr>
          <p:nvPr>
            <p:ph idx="1"/>
          </p:nvPr>
        </p:nvSpPr>
        <p:spPr/>
        <p:txBody>
          <a:bodyPr>
            <a:normAutofit/>
          </a:bodyPr>
          <a:lstStyle/>
          <a:p>
            <a:r>
              <a:rPr lang="zh-TW" altLang="zh-TW" dirty="0">
                <a:effectLst/>
                <a:latin typeface="Times New Roman" panose="02020603050405020304" pitchFamily="18" charset="0"/>
                <a:ea typeface="BiauKai"/>
                <a:cs typeface="Times New Roman" panose="02020603050405020304" pitchFamily="18" charset="0"/>
              </a:rPr>
              <a:t>在</a:t>
            </a:r>
            <a:r>
              <a:rPr lang="en-US" altLang="zh-TW" dirty="0">
                <a:effectLst/>
                <a:latin typeface="Times New Roman" panose="02020603050405020304" pitchFamily="18" charset="0"/>
                <a:ea typeface="BiauKai"/>
              </a:rPr>
              <a:t>Python</a:t>
            </a:r>
            <a:r>
              <a:rPr lang="zh-TW" altLang="zh-TW" dirty="0">
                <a:effectLst/>
                <a:latin typeface="Times New Roman" panose="02020603050405020304" pitchFamily="18" charset="0"/>
                <a:ea typeface="BiauKai"/>
                <a:cs typeface="Times New Roman" panose="02020603050405020304" pitchFamily="18" charset="0"/>
              </a:rPr>
              <a:t>語言中使用迴圈的指令非常直覺，常見的使用方式包含</a:t>
            </a:r>
            <a:endParaRPr lang="en-US" altLang="zh-TW" dirty="0">
              <a:effectLst/>
              <a:latin typeface="Times New Roman" panose="02020603050405020304" pitchFamily="18" charset="0"/>
              <a:ea typeface="BiauKai"/>
              <a:cs typeface="Times New Roman" panose="02020603050405020304" pitchFamily="18" charset="0"/>
            </a:endParaRPr>
          </a:p>
          <a:p>
            <a:pPr lvl="1"/>
            <a:r>
              <a:rPr lang="en-US" altLang="zh-TW" dirty="0">
                <a:solidFill>
                  <a:srgbClr val="000000"/>
                </a:solidFill>
                <a:effectLst/>
                <a:highlight>
                  <a:srgbClr val="C0C0C0"/>
                </a:highlight>
                <a:latin typeface="Times New Roman" panose="02020603050405020304" pitchFamily="18" charset="0"/>
                <a:ea typeface="BiauKai"/>
              </a:rPr>
              <a:t>for loop</a:t>
            </a:r>
            <a:r>
              <a:rPr lang="en-US" altLang="zh-TW" dirty="0">
                <a:effectLst/>
                <a:highlight>
                  <a:srgbClr val="C0C0C0"/>
                </a:highlight>
                <a:latin typeface="Times New Roman" panose="02020603050405020304" pitchFamily="18" charset="0"/>
                <a:ea typeface="BiauKai"/>
              </a:rPr>
              <a:t>(</a:t>
            </a:r>
            <a:r>
              <a:rPr lang="zh-TW" altLang="zh-TW" dirty="0">
                <a:effectLst/>
                <a:highlight>
                  <a:srgbClr val="C0C0C0"/>
                </a:highlight>
                <a:latin typeface="Times New Roman" panose="02020603050405020304" pitchFamily="18" charset="0"/>
                <a:ea typeface="BiauKai"/>
                <a:cs typeface="Times New Roman" panose="02020603050405020304" pitchFamily="18" charset="0"/>
              </a:rPr>
              <a:t>稱</a:t>
            </a:r>
            <a:r>
              <a:rPr lang="en-US" altLang="zh-TW" dirty="0">
                <a:effectLst/>
                <a:highlight>
                  <a:srgbClr val="C0C0C0"/>
                </a:highlight>
                <a:latin typeface="Times New Roman" panose="02020603050405020304" pitchFamily="18" charset="0"/>
                <a:ea typeface="BiauKai"/>
              </a:rPr>
              <a:t>for</a:t>
            </a:r>
            <a:r>
              <a:rPr lang="zh-TW" altLang="zh-TW" dirty="0">
                <a:effectLst/>
                <a:highlight>
                  <a:srgbClr val="C0C0C0"/>
                </a:highlight>
                <a:latin typeface="Times New Roman" panose="02020603050405020304" pitchFamily="18" charset="0"/>
                <a:ea typeface="BiauKai"/>
                <a:cs typeface="Times New Roman" panose="02020603050405020304" pitchFamily="18" charset="0"/>
              </a:rPr>
              <a:t>迴圈</a:t>
            </a:r>
            <a:r>
              <a:rPr lang="en-US" altLang="zh-TW" dirty="0">
                <a:effectLst/>
                <a:highlight>
                  <a:srgbClr val="C0C0C0"/>
                </a:highligh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a:t>
            </a:r>
            <a:endParaRPr lang="en-US" altLang="zh-TW" dirty="0">
              <a:effectLst/>
              <a:latin typeface="Times New Roman" panose="02020603050405020304" pitchFamily="18" charset="0"/>
              <a:ea typeface="BiauKai"/>
              <a:cs typeface="Times New Roman" panose="02020603050405020304" pitchFamily="18" charset="0"/>
            </a:endParaRPr>
          </a:p>
          <a:p>
            <a:pPr lvl="1"/>
            <a:r>
              <a:rPr lang="en-US" altLang="zh-TW" dirty="0">
                <a:solidFill>
                  <a:srgbClr val="000000"/>
                </a:solidFill>
                <a:effectLst/>
                <a:latin typeface="Times New Roman" panose="02020603050405020304" pitchFamily="18" charset="0"/>
                <a:ea typeface="BiauKai"/>
              </a:rPr>
              <a:t>nested loop</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稱巢狀迴圈</a:t>
            </a:r>
            <a:r>
              <a:rPr lang="en-US" altLang="zh-TW" dirty="0">
                <a:effectLst/>
                <a:latin typeface="Times New Roman" panose="02020603050405020304" pitchFamily="18" charset="0"/>
                <a:ea typeface="BiauKai"/>
              </a:rPr>
              <a:t>)</a:t>
            </a:r>
          </a:p>
          <a:p>
            <a:pPr lvl="1"/>
            <a:r>
              <a:rPr lang="zh-TW" altLang="zh-TW" dirty="0">
                <a:effectLst/>
                <a:latin typeface="Times New Roman" panose="02020603050405020304" pitchFamily="18" charset="0"/>
                <a:ea typeface="BiauKai"/>
                <a:cs typeface="Times New Roman" panose="02020603050405020304" pitchFamily="18" charset="0"/>
              </a:rPr>
              <a:t>以及</a:t>
            </a:r>
            <a:r>
              <a:rPr lang="en-US" altLang="zh-TW" dirty="0">
                <a:solidFill>
                  <a:srgbClr val="000000"/>
                </a:solidFill>
                <a:effectLst/>
                <a:latin typeface="Times New Roman" panose="02020603050405020304" pitchFamily="18" charset="0"/>
                <a:ea typeface="BiauKai"/>
              </a:rPr>
              <a:t>while loop</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稱</a:t>
            </a:r>
            <a:r>
              <a:rPr lang="en-US" altLang="zh-TW" dirty="0">
                <a:effectLst/>
                <a:latin typeface="Times New Roman" panose="02020603050405020304" pitchFamily="18" charset="0"/>
                <a:ea typeface="BiauKai"/>
              </a:rPr>
              <a:t>while</a:t>
            </a:r>
            <a:r>
              <a:rPr lang="zh-TW" altLang="zh-TW" dirty="0">
                <a:effectLst/>
                <a:latin typeface="Times New Roman" panose="02020603050405020304" pitchFamily="18" charset="0"/>
                <a:ea typeface="BiauKai"/>
                <a:cs typeface="Times New Roman" panose="02020603050405020304" pitchFamily="18" charset="0"/>
              </a:rPr>
              <a:t>迴圈</a:t>
            </a:r>
            <a:r>
              <a:rPr lang="en-US" altLang="zh-TW" dirty="0">
                <a:effectLst/>
                <a:latin typeface="Times New Roman" panose="02020603050405020304" pitchFamily="18" charset="0"/>
                <a:ea typeface="BiauKai"/>
              </a:rPr>
              <a:t>)</a:t>
            </a:r>
            <a:r>
              <a:rPr lang="zh-TW" altLang="zh-TW" dirty="0">
                <a:effectLst/>
                <a:latin typeface="Times New Roman" panose="02020603050405020304" pitchFamily="18" charset="0"/>
                <a:ea typeface="BiauKai"/>
                <a:cs typeface="Times New Roman" panose="02020603050405020304" pitchFamily="18" charset="0"/>
              </a:rPr>
              <a:t>，</a:t>
            </a:r>
            <a:endParaRPr lang="zh-TW" altLang="en-US" dirty="0"/>
          </a:p>
        </p:txBody>
      </p:sp>
    </p:spTree>
    <p:extLst>
      <p:ext uri="{BB962C8B-B14F-4D97-AF65-F5344CB8AC3E}">
        <p14:creationId xmlns:p14="http://schemas.microsoft.com/office/powerpoint/2010/main" val="20782476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3A5B36-517C-4BA8-8C42-FC2D48348F3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91AFE6A-9460-417D-AD94-DFA9FD75EB01}"/>
              </a:ext>
            </a:extLst>
          </p:cNvPr>
          <p:cNvSpPr>
            <a:spLocks noGrp="1"/>
          </p:cNvSpPr>
          <p:nvPr>
            <p:ph idx="1"/>
          </p:nvPr>
        </p:nvSpPr>
        <p:spPr/>
        <p:txBody>
          <a:bodyPr/>
          <a:lstStyle/>
          <a:p>
            <a:endParaRPr lang="zh-TW" altLang="en-US"/>
          </a:p>
        </p:txBody>
      </p:sp>
      <p:sp>
        <p:nvSpPr>
          <p:cNvPr id="4" name="文字方塊 2">
            <a:extLst>
              <a:ext uri="{FF2B5EF4-FFF2-40B4-BE49-F238E27FC236}">
                <a16:creationId xmlns:a16="http://schemas.microsoft.com/office/drawing/2014/main" id="{F8AAFF0F-94C2-4428-9521-89484DDEA665}"/>
              </a:ext>
            </a:extLst>
          </p:cNvPr>
          <p:cNvSpPr txBox="1">
            <a:spLocks noChangeArrowheads="1"/>
          </p:cNvSpPr>
          <p:nvPr/>
        </p:nvSpPr>
        <p:spPr bwMode="auto">
          <a:xfrm>
            <a:off x="501968" y="1937702"/>
            <a:ext cx="5594032" cy="4154984"/>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a:spAutoFit/>
          </a:bodyPr>
          <a:lstStyle/>
          <a:p>
            <a:pPr algn="just"/>
            <a:r>
              <a:rPr lang="zh-TW" sz="2400" b="1" i="1" u="sng" kern="100">
                <a:solidFill>
                  <a:srgbClr val="C00000"/>
                </a:solidFill>
                <a:effectLst/>
                <a:latin typeface="Calibri" panose="020F0502020204030204" pitchFamily="34" charset="0"/>
                <a:ea typeface="新細明體" panose="02020500000000000000" pitchFamily="18" charset="-120"/>
                <a:cs typeface="Times New Roman" panose="02020603050405020304" pitchFamily="18" charset="0"/>
              </a:rPr>
              <a:t>語法格式</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for condition:</a:t>
            </a:r>
            <a:r>
              <a:rPr lang="zh-TW" sz="2400" b="1" i="1" kern="100">
                <a:effectLst/>
                <a:latin typeface="Calibri" panose="020F0502020204030204" pitchFamily="34" charset="0"/>
                <a:ea typeface="新細明體" panose="02020500000000000000" pitchFamily="18" charset="-120"/>
                <a:cs typeface="Times New Roman" panose="02020603050405020304" pitchFamily="18" charset="0"/>
              </a:rPr>
              <a:t>　　</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indent="304800"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expressions</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 </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zh-TW" sz="2400" b="1" i="1" u="sng" kern="100">
                <a:solidFill>
                  <a:srgbClr val="0070C0"/>
                </a:solidFill>
                <a:effectLst/>
                <a:latin typeface="Calibri" panose="020F0502020204030204" pitchFamily="34" charset="0"/>
                <a:ea typeface="新細明體" panose="02020500000000000000" pitchFamily="18" charset="-120"/>
                <a:cs typeface="Times New Roman" panose="02020603050405020304" pitchFamily="18" charset="0"/>
              </a:rPr>
              <a:t>指令、程式格式</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for &lt;variable&gt; in &lt;sequence&gt;:</a:t>
            </a:r>
            <a:r>
              <a:rPr lang="zh-TW" sz="2400" b="1" i="1" kern="100">
                <a:effectLst/>
                <a:latin typeface="Calibri" panose="020F0502020204030204" pitchFamily="34" charset="0"/>
                <a:ea typeface="新細明體" panose="02020500000000000000" pitchFamily="18" charset="-120"/>
                <a:cs typeface="Times New Roman" panose="02020603050405020304" pitchFamily="18" charset="0"/>
              </a:rPr>
              <a:t>　　</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indent="304800"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expressions</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 </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zh-TW" sz="2400" b="1" i="1" u="sng" kern="100">
                <a:solidFill>
                  <a:srgbClr val="00B050"/>
                </a:solidFill>
                <a:effectLst/>
                <a:latin typeface="Calibri" panose="020F0502020204030204" pitchFamily="34" charset="0"/>
                <a:ea typeface="新細明體" panose="02020500000000000000" pitchFamily="18" charset="-120"/>
                <a:cs typeface="Times New Roman" panose="02020603050405020304" pitchFamily="18" charset="0"/>
              </a:rPr>
              <a:t>中文解釋</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algn="just"/>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for </a:t>
            </a:r>
            <a:r>
              <a:rPr lang="zh-TW" sz="2400" b="1" i="1" kern="100">
                <a:effectLst/>
                <a:latin typeface="Calibri" panose="020F0502020204030204" pitchFamily="34" charset="0"/>
                <a:ea typeface="新細明體" panose="02020500000000000000" pitchFamily="18" charset="-120"/>
                <a:cs typeface="Times New Roman" panose="02020603050405020304" pitchFamily="18" charset="0"/>
              </a:rPr>
              <a:t>變數</a:t>
            </a:r>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 in </a:t>
            </a:r>
            <a:r>
              <a:rPr lang="zh-TW" sz="2400" b="1" i="1" kern="100">
                <a:effectLst/>
                <a:latin typeface="Calibri" panose="020F0502020204030204" pitchFamily="34" charset="0"/>
                <a:ea typeface="新細明體" panose="02020500000000000000" pitchFamily="18" charset="-120"/>
                <a:cs typeface="Times New Roman" panose="02020603050405020304" pitchFamily="18" charset="0"/>
              </a:rPr>
              <a:t>任何序列物件</a:t>
            </a:r>
            <a:r>
              <a:rPr lang="en-US" sz="2400" b="1" i="1" kern="100">
                <a:effectLst/>
                <a:latin typeface="Calibri" panose="020F0502020204030204" pitchFamily="34" charset="0"/>
                <a:ea typeface="新細明體" panose="02020500000000000000" pitchFamily="18" charset="-120"/>
                <a:cs typeface="Times New Roman" panose="02020603050405020304" pitchFamily="18" charset="0"/>
              </a:rPr>
              <a:t>:</a:t>
            </a:r>
            <a:r>
              <a:rPr lang="zh-TW" sz="2400" b="1" i="1" kern="100">
                <a:effectLst/>
                <a:latin typeface="Calibri" panose="020F0502020204030204" pitchFamily="34" charset="0"/>
                <a:ea typeface="新細明體" panose="02020500000000000000" pitchFamily="18" charset="-120"/>
                <a:cs typeface="Times New Roman" panose="02020603050405020304" pitchFamily="18" charset="0"/>
              </a:rPr>
              <a:t>　　</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a:p>
            <a:pPr indent="304800" algn="just"/>
            <a:r>
              <a:rPr lang="zh-TW" sz="2400" b="1" i="1" kern="100">
                <a:effectLst/>
                <a:latin typeface="Calibri" panose="020F0502020204030204" pitchFamily="34" charset="0"/>
                <a:ea typeface="新細明體" panose="02020500000000000000" pitchFamily="18" charset="-120"/>
                <a:cs typeface="Times New Roman" panose="02020603050405020304" pitchFamily="18" charset="0"/>
              </a:rPr>
              <a:t>執行內容</a:t>
            </a:r>
            <a:endParaRPr lang="zh-TW" sz="2400" kern="100">
              <a:effectLst/>
              <a:latin typeface="Calibri" panose="020F0502020204030204" pitchFamily="34" charset="0"/>
              <a:ea typeface="新細明體" panose="02020500000000000000" pitchFamily="18" charset="-120"/>
              <a:cs typeface="Times New Roman" panose="02020603050405020304" pitchFamily="18" charset="0"/>
            </a:endParaRPr>
          </a:p>
        </p:txBody>
      </p:sp>
      <p:pic>
        <p:nvPicPr>
          <p:cNvPr id="5" name="圖片 4">
            <a:extLst>
              <a:ext uri="{FF2B5EF4-FFF2-40B4-BE49-F238E27FC236}">
                <a16:creationId xmlns:a16="http://schemas.microsoft.com/office/drawing/2014/main" id="{0464B5A4-1203-4E34-BCD5-0B2A5B38DF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8127" y="1937702"/>
            <a:ext cx="5034915" cy="4739323"/>
          </a:xfrm>
          <a:prstGeom prst="rect">
            <a:avLst/>
          </a:prstGeom>
          <a:noFill/>
          <a:ln>
            <a:noFill/>
          </a:ln>
        </p:spPr>
      </p:pic>
    </p:spTree>
    <p:extLst>
      <p:ext uri="{BB962C8B-B14F-4D97-AF65-F5344CB8AC3E}">
        <p14:creationId xmlns:p14="http://schemas.microsoft.com/office/powerpoint/2010/main" val="5229424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A215E6-2553-4BAD-B17D-9E6BE9A6A50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6BC08FF-9CB1-4CD9-A8B7-C1F8CC22822F}"/>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96AE67D0-62E2-4159-9BF0-CE5F7D9957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07970" y="1379220"/>
            <a:ext cx="7326630" cy="5364480"/>
          </a:xfrm>
          <a:prstGeom prst="rect">
            <a:avLst/>
          </a:prstGeom>
          <a:noFill/>
          <a:ln>
            <a:noFill/>
          </a:ln>
        </p:spPr>
      </p:pic>
      <p:sp>
        <p:nvSpPr>
          <p:cNvPr id="5" name="矩形 4">
            <a:extLst>
              <a:ext uri="{FF2B5EF4-FFF2-40B4-BE49-F238E27FC236}">
                <a16:creationId xmlns:a16="http://schemas.microsoft.com/office/drawing/2014/main" id="{2BAFDE3D-BD38-4E75-A56E-42F0223E7419}"/>
              </a:ext>
            </a:extLst>
          </p:cNvPr>
          <p:cNvSpPr/>
          <p:nvPr/>
        </p:nvSpPr>
        <p:spPr>
          <a:xfrm>
            <a:off x="4095749" y="3921626"/>
            <a:ext cx="1104901" cy="13456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14507911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2DFDBC-4A3F-45B7-AC10-BE0C32A7EE8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4725F80-5253-47F9-9B43-3FB7E3681743}"/>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A93F2F47-326B-4C5D-B687-F83CA9C0190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95501" y="1540828"/>
            <a:ext cx="7162482" cy="5317172"/>
          </a:xfrm>
          <a:prstGeom prst="rect">
            <a:avLst/>
          </a:prstGeom>
          <a:noFill/>
          <a:ln>
            <a:noFill/>
          </a:ln>
        </p:spPr>
      </p:pic>
      <p:sp>
        <p:nvSpPr>
          <p:cNvPr id="5" name="矩形 4">
            <a:extLst>
              <a:ext uri="{FF2B5EF4-FFF2-40B4-BE49-F238E27FC236}">
                <a16:creationId xmlns:a16="http://schemas.microsoft.com/office/drawing/2014/main" id="{855F8B94-8CEC-4374-8A08-1E40AE6ECE9F}"/>
              </a:ext>
            </a:extLst>
          </p:cNvPr>
          <p:cNvSpPr/>
          <p:nvPr/>
        </p:nvSpPr>
        <p:spPr>
          <a:xfrm>
            <a:off x="3362324" y="4831265"/>
            <a:ext cx="2733676" cy="48590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496190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866714-3374-465D-8EDF-65A003B353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3F22159-0D58-47A4-B453-429CAEE8D3E4}"/>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8D2501AC-2020-47D7-A852-FAE3DE8473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09775" y="1009650"/>
            <a:ext cx="7448549" cy="5670868"/>
          </a:xfrm>
          <a:prstGeom prst="rect">
            <a:avLst/>
          </a:prstGeom>
          <a:noFill/>
          <a:ln>
            <a:noFill/>
          </a:ln>
        </p:spPr>
      </p:pic>
      <p:sp>
        <p:nvSpPr>
          <p:cNvPr id="5" name="矩形 4">
            <a:extLst>
              <a:ext uri="{FF2B5EF4-FFF2-40B4-BE49-F238E27FC236}">
                <a16:creationId xmlns:a16="http://schemas.microsoft.com/office/drawing/2014/main" id="{43422280-0CB4-4E2D-890E-71EA30CD8E53}"/>
              </a:ext>
            </a:extLst>
          </p:cNvPr>
          <p:cNvSpPr/>
          <p:nvPr/>
        </p:nvSpPr>
        <p:spPr>
          <a:xfrm>
            <a:off x="3362324" y="3581400"/>
            <a:ext cx="1905002" cy="14668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19285237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1B81B8-7B63-4E86-AE7D-E98BDA4A42D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AC39EF1-A3E2-41D1-A4CD-3A34FBBE1FF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40083B8A-3DC4-42C2-80C5-2A0D2F5D47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74950" y="1314449"/>
            <a:ext cx="6864350" cy="5400675"/>
          </a:xfrm>
          <a:prstGeom prst="rect">
            <a:avLst/>
          </a:prstGeom>
          <a:noFill/>
          <a:ln>
            <a:noFill/>
          </a:ln>
        </p:spPr>
      </p:pic>
      <p:sp>
        <p:nvSpPr>
          <p:cNvPr id="5" name="矩形 4">
            <a:extLst>
              <a:ext uri="{FF2B5EF4-FFF2-40B4-BE49-F238E27FC236}">
                <a16:creationId xmlns:a16="http://schemas.microsoft.com/office/drawing/2014/main" id="{6B35493B-E8C8-43BA-9A5B-AD5611E932EA}"/>
              </a:ext>
            </a:extLst>
          </p:cNvPr>
          <p:cNvSpPr/>
          <p:nvPr/>
        </p:nvSpPr>
        <p:spPr>
          <a:xfrm>
            <a:off x="4552948" y="3810000"/>
            <a:ext cx="4864101" cy="8953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878792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4CE1D0-9AB6-46F2-BDF7-56B37629F7F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32E75FD-83FE-47DE-89E2-959CFB8D7D9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E2ACBE7-0D22-4C30-A1E0-A765AE0DFBC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690688"/>
            <a:ext cx="9953625" cy="4900612"/>
          </a:xfrm>
          <a:prstGeom prst="rect">
            <a:avLst/>
          </a:prstGeom>
          <a:noFill/>
          <a:ln>
            <a:noFill/>
          </a:ln>
        </p:spPr>
      </p:pic>
      <p:sp>
        <p:nvSpPr>
          <p:cNvPr id="5" name="矩形 4">
            <a:extLst>
              <a:ext uri="{FF2B5EF4-FFF2-40B4-BE49-F238E27FC236}">
                <a16:creationId xmlns:a16="http://schemas.microsoft.com/office/drawing/2014/main" id="{1687D507-D98A-406E-B700-4DCDDF68BE39}"/>
              </a:ext>
            </a:extLst>
          </p:cNvPr>
          <p:cNvSpPr/>
          <p:nvPr/>
        </p:nvSpPr>
        <p:spPr>
          <a:xfrm>
            <a:off x="2305048" y="3619500"/>
            <a:ext cx="3409952" cy="7429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52262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295724-8310-4D52-836C-036D1B75D3A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E07FA5B-73B8-479B-8782-A79C42F83D82}"/>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67D4C15A-1528-47AF-B04B-DDD2502780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38287" y="1690688"/>
            <a:ext cx="9115425" cy="5086350"/>
          </a:xfrm>
          <a:prstGeom prst="rect">
            <a:avLst/>
          </a:prstGeom>
          <a:noFill/>
          <a:ln>
            <a:noFill/>
          </a:ln>
        </p:spPr>
      </p:pic>
      <p:sp>
        <p:nvSpPr>
          <p:cNvPr id="5" name="矩形 4">
            <a:extLst>
              <a:ext uri="{FF2B5EF4-FFF2-40B4-BE49-F238E27FC236}">
                <a16:creationId xmlns:a16="http://schemas.microsoft.com/office/drawing/2014/main" id="{A0D27A98-C253-45CA-AF43-330CD9FAAF7D}"/>
              </a:ext>
            </a:extLst>
          </p:cNvPr>
          <p:cNvSpPr/>
          <p:nvPr/>
        </p:nvSpPr>
        <p:spPr>
          <a:xfrm>
            <a:off x="2514600" y="3790950"/>
            <a:ext cx="2219325" cy="685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35970709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AFF01A-386B-46E0-ABF2-834574FD562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A7D7FC5-3E7D-4A9F-BCB4-4FCC5D11C549}"/>
              </a:ext>
            </a:extLst>
          </p:cNvPr>
          <p:cNvSpPr>
            <a:spLocks noGrp="1"/>
          </p:cNvSpPr>
          <p:nvPr>
            <p:ph idx="1"/>
          </p:nvPr>
        </p:nvSpPr>
        <p:spPr/>
        <p:txBody>
          <a:bodyPr/>
          <a:lstStyle/>
          <a:p>
            <a:r>
              <a:rPr lang="en-US" altLang="zh-TW" dirty="0"/>
              <a:t>Q&amp;A</a:t>
            </a:r>
            <a:endParaRPr lang="zh-TW" altLang="en-US" dirty="0"/>
          </a:p>
        </p:txBody>
      </p:sp>
    </p:spTree>
    <p:extLst>
      <p:ext uri="{BB962C8B-B14F-4D97-AF65-F5344CB8AC3E}">
        <p14:creationId xmlns:p14="http://schemas.microsoft.com/office/powerpoint/2010/main" val="1435770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B5CE6-2F2F-48A3-A88E-29A2C20F69D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DF409D5-918E-4489-BD3D-7C571E8B5C75}"/>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E6F7C717-0911-4F0E-8BEB-C4759CED822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76450" y="1690688"/>
            <a:ext cx="7867650" cy="4445794"/>
          </a:xfrm>
          <a:prstGeom prst="rect">
            <a:avLst/>
          </a:prstGeom>
          <a:noFill/>
          <a:ln>
            <a:noFill/>
          </a:ln>
        </p:spPr>
      </p:pic>
      <p:sp>
        <p:nvSpPr>
          <p:cNvPr id="5" name="矩形 4">
            <a:extLst>
              <a:ext uri="{FF2B5EF4-FFF2-40B4-BE49-F238E27FC236}">
                <a16:creationId xmlns:a16="http://schemas.microsoft.com/office/drawing/2014/main" id="{99D7BE70-1DB9-4BB7-88EF-49708EFB6B3A}"/>
              </a:ext>
            </a:extLst>
          </p:cNvPr>
          <p:cNvSpPr/>
          <p:nvPr/>
        </p:nvSpPr>
        <p:spPr>
          <a:xfrm>
            <a:off x="8839200" y="1758950"/>
            <a:ext cx="1104900" cy="7651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Tree>
    <p:extLst>
      <p:ext uri="{BB962C8B-B14F-4D97-AF65-F5344CB8AC3E}">
        <p14:creationId xmlns:p14="http://schemas.microsoft.com/office/powerpoint/2010/main" val="20598832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2232</Words>
  <Application>Microsoft Office PowerPoint</Application>
  <PresentationFormat>寬螢幕</PresentationFormat>
  <Paragraphs>165</Paragraphs>
  <Slides>89</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89</vt:i4>
      </vt:variant>
    </vt:vector>
  </HeadingPairs>
  <TitlesOfParts>
    <vt:vector size="95" baseType="lpstr">
      <vt:lpstr>標楷體</vt:lpstr>
      <vt:lpstr>Arial</vt:lpstr>
      <vt:lpstr>Calibri</vt:lpstr>
      <vt:lpstr>Calibri Light</vt:lpstr>
      <vt:lpstr>Times New Roman</vt:lpstr>
      <vt:lpstr>Office 佈景主題</vt:lpstr>
      <vt:lpstr>Appendix</vt:lpstr>
      <vt:lpstr>大綱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IPython Notebook Vs. Jupyter Notebook</vt:lpstr>
      <vt:lpstr>IPython Notebook Vs. Jupyter Notebook</vt:lpstr>
      <vt:lpstr>以下要開始寫程式了</vt:lpstr>
      <vt:lpstr>PowerPoint 簡報</vt:lpstr>
      <vt:lpstr>PowerPoint 簡報</vt:lpstr>
      <vt:lpstr>PowerPoint 簡報</vt:lpstr>
      <vt:lpstr>PowerPoint 簡報</vt:lpstr>
      <vt:lpstr>PowerPoint 簡報</vt:lpstr>
      <vt:lpstr>關於sklearn的基本介紹說明</vt:lpstr>
      <vt:lpstr>關於sklearn的基本介紹說明</vt:lpstr>
      <vt:lpstr>PowerPoint 簡報</vt:lpstr>
      <vt:lpstr>if假如條件的判斷</vt:lpstr>
      <vt:lpstr>if假如條件的判斷</vt:lpstr>
      <vt:lpstr>PowerPoint 簡報</vt:lpstr>
      <vt:lpstr>PowerPoint 簡報</vt:lpstr>
      <vt:lpstr>PowerPoint 簡報</vt:lpstr>
      <vt:lpstr>PowerPoint 簡報</vt:lpstr>
      <vt:lpstr>for重複工作的迴圈</vt:lpstr>
      <vt:lpstr>for重複工作的迴圈</vt:lpstr>
      <vt:lpstr>for重複工作的迴圈</vt:lpstr>
      <vt:lpstr>for重複工作的迴圈</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Appendix 附錄ㄧ Colab使用介紹</dc:title>
  <dc:creator>eric9</dc:creator>
  <cp:lastModifiedBy>eric9</cp:lastModifiedBy>
  <cp:revision>42</cp:revision>
  <dcterms:created xsi:type="dcterms:W3CDTF">2022-02-19T01:05:28Z</dcterms:created>
  <dcterms:modified xsi:type="dcterms:W3CDTF">2022-02-19T07:49:55Z</dcterms:modified>
</cp:coreProperties>
</file>